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 id="2147483661" r:id="rId2"/>
    <p:sldMasterId id="2147483674" r:id="rId3"/>
  </p:sldMasterIdLst>
  <p:notesMasterIdLst>
    <p:notesMasterId r:id="rId52"/>
  </p:notesMasterIdLst>
  <p:sldIdLst>
    <p:sldId id="256" r:id="rId4"/>
    <p:sldId id="257" r:id="rId5"/>
    <p:sldId id="258" r:id="rId6"/>
    <p:sldId id="259" r:id="rId7"/>
    <p:sldId id="260" r:id="rId8"/>
    <p:sldId id="261" r:id="rId9"/>
    <p:sldId id="262" r:id="rId10"/>
    <p:sldId id="302" r:id="rId11"/>
    <p:sldId id="414" r:id="rId12"/>
    <p:sldId id="41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9" r:id="rId28"/>
    <p:sldId id="277" r:id="rId29"/>
    <p:sldId id="278" r:id="rId30"/>
    <p:sldId id="280" r:id="rId31"/>
    <p:sldId id="281" r:id="rId32"/>
    <p:sldId id="413"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6" r:id="rId46"/>
    <p:sldId id="297" r:id="rId47"/>
    <p:sldId id="298" r:id="rId48"/>
    <p:sldId id="299" r:id="rId49"/>
    <p:sldId id="300" r:id="rId50"/>
    <p:sldId id="301" r:id="rId51"/>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2880">
          <p15:clr>
            <a:srgbClr val="000000"/>
          </p15:clr>
        </p15:guide>
      </p15:sldGuideLst>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55" roundtripDataSignature="AMtx7miIUEpnGxO45V361kXAmHuEFg8w0w=="/>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D82AE5-C3C9-4F34-B59A-2B2637D5E753}">
  <a:tblStyle styleId="{59D82AE5-C3C9-4F34-B59A-2B2637D5E753}" styleName="Table_0">
    <a:wholeTbl>
      <a:tcTxStyle b="off" i="off">
        <a:font>
          <a:latin typeface="Calibri"/>
          <a:ea typeface="Calibri"/>
          <a:cs typeface="Calibri"/>
        </a:font>
        <a:schemeClr val="dk1"/>
      </a:tcTxStyle>
      <a:tcStyle>
        <a:tcBdr>
          <a:left>
            <a:ln w="9525" cap="flat" cmpd="sng">
              <a:solidFill>
                <a:srgbClr val="000000">
                  <a:alpha val="0"/>
                </a:srgbClr>
              </a:solidFill>
              <a:prstDash val="solid"/>
              <a:round/>
              <a:headEnd type="none" w="sm" len="sm"/>
              <a:tailEnd type="none" w="sm" len="sm"/>
            </a:ln>
          </a:left>
          <a:right>
            <a:ln w="9525" cap="flat" cmpd="sng">
              <a:solidFill>
                <a:srgbClr val="000000">
                  <a:alpha val="0"/>
                </a:srgbClr>
              </a:solidFill>
              <a:prstDash val="solid"/>
              <a:round/>
              <a:headEnd type="none" w="sm" len="sm"/>
              <a:tailEnd type="none" w="sm" len="sm"/>
            </a:ln>
          </a:right>
          <a:top>
            <a:ln w="9525" cap="flat" cmpd="sng">
              <a:solidFill>
                <a:srgbClr val="000000">
                  <a:alpha val="0"/>
                </a:srgbClr>
              </a:solidFill>
              <a:prstDash val="solid"/>
              <a:round/>
              <a:headEnd type="none" w="sm" len="sm"/>
              <a:tailEnd type="none" w="sm" len="sm"/>
            </a:ln>
          </a:top>
          <a:bottom>
            <a:ln w="9525" cap="flat" cmpd="sng">
              <a:solidFill>
                <a:srgbClr val="000000">
                  <a:alpha val="0"/>
                </a:srgbClr>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alpha val="0"/>
            </a:srgbClr>
          </a:solidFill>
        </a:fill>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1570" y="96"/>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customschemas.google.com/relationships/presentationmetadata" Target="metadata"/><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8" Type="http://schemas.openxmlformats.org/officeDocument/2006/relationships/theme" Target="theme/theme1.xml"/><Relationship Id="rId5" Type="http://schemas.openxmlformats.org/officeDocument/2006/relationships/slide" Target="slides/slide2.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presProps" Target="presProps.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tableStyles" Target="tableStyles.xml"/><Relationship Id="rId20" Type="http://schemas.openxmlformats.org/officeDocument/2006/relationships/slide" Target="slides/slide17.xml"/><Relationship Id="rId41" Type="http://schemas.openxmlformats.org/officeDocument/2006/relationships/slide" Target="slides/slide38.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viewProps" Target="viewProps.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es.wikipedia.org/wiki/M%C3%A1quina_de_rotores" TargetMode="External"/><Relationship Id="rId7" Type="http://schemas.openxmlformats.org/officeDocument/2006/relationships/hyperlink" Target="https://es.wikipedia.org/wiki/Enigma_(m%C3%A1quina)#cite_note-3" TargetMode="External"/><Relationship Id="rId2" Type="http://schemas.openxmlformats.org/officeDocument/2006/relationships/slide" Target="../slides/slide11.xml"/><Relationship Id="rId1" Type="http://schemas.openxmlformats.org/officeDocument/2006/relationships/notesMaster" Target="../notesMasters/notesMaster1.xml"/><Relationship Id="rId6" Type="http://schemas.openxmlformats.org/officeDocument/2006/relationships/hyperlink" Target="https://es.wikipedia.org/wiki/Segunda_Guerra_Mundial" TargetMode="External"/><Relationship Id="rId5" Type="http://schemas.openxmlformats.org/officeDocument/2006/relationships/hyperlink" Target="https://es.wikipedia.org/wiki/Enigma_(m%C3%A1quina)#cite_note-Singh2011-2" TargetMode="External"/><Relationship Id="rId4" Type="http://schemas.openxmlformats.org/officeDocument/2006/relationships/hyperlink" Target="https://es.wikipedia.org/wiki/Criptograf%C3%ADa" TargetMode="Externa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es.wikipedia.org/wiki/M%C3%A1quina_de_rotores" TargetMode="External"/><Relationship Id="rId7" Type="http://schemas.openxmlformats.org/officeDocument/2006/relationships/hyperlink" Target="https://es.wikipedia.org/wiki/Enigma_(m%C3%A1quina)#cite_note-3" TargetMode="External"/><Relationship Id="rId2" Type="http://schemas.openxmlformats.org/officeDocument/2006/relationships/slide" Target="../slides/slide12.xml"/><Relationship Id="rId1" Type="http://schemas.openxmlformats.org/officeDocument/2006/relationships/notesMaster" Target="../notesMasters/notesMaster1.xml"/><Relationship Id="rId6" Type="http://schemas.openxmlformats.org/officeDocument/2006/relationships/hyperlink" Target="https://es.wikipedia.org/wiki/Segunda_Guerra_Mundial" TargetMode="External"/><Relationship Id="rId5" Type="http://schemas.openxmlformats.org/officeDocument/2006/relationships/hyperlink" Target="https://es.wikipedia.org/wiki/Enigma_(m%C3%A1quina)#cite_note-Singh2011-2" TargetMode="External"/><Relationship Id="rId4" Type="http://schemas.openxmlformats.org/officeDocument/2006/relationships/hyperlink" Target="https://es.wikipedia.org/wiki/Criptograf%C3%ADa" TargetMode="Externa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p1:notes"/>
          <p:cNvSpPr txBox="1">
            <a:spLocks noGrp="1"/>
          </p:cNvSpPr>
          <p:nvPr>
            <p:ph type="body" idx="1"/>
          </p:nvPr>
        </p:nvSpPr>
        <p:spPr>
          <a:xfrm>
            <a:off x="685800" y="4343400"/>
            <a:ext cx="5486040" cy="411444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100"/>
              <a:buNone/>
            </a:pPr>
            <a:endParaRPr/>
          </a:p>
        </p:txBody>
      </p:sp>
      <p:sp>
        <p:nvSpPr>
          <p:cNvPr id="191" name="Google Shape;191;p1:notes"/>
          <p:cNvSpPr txBox="1"/>
          <p:nvPr/>
        </p:nvSpPr>
        <p:spPr>
          <a:xfrm>
            <a:off x="3884760" y="8685360"/>
            <a:ext cx="2971440" cy="45684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s-PY" sz="1200" b="0" i="0" u="none" strike="noStrike" cap="none">
                <a:solidFill>
                  <a:srgbClr val="000000"/>
                </a:solidFill>
                <a:latin typeface="Arial"/>
                <a:ea typeface="Arial"/>
                <a:cs typeface="Arial"/>
                <a:sym typeface="Arial"/>
              </a:rPr>
              <a:t>1</a:t>
            </a:fld>
            <a:endParaRPr sz="1800" b="0" i="0" u="none" strike="noStrike" cap="none">
              <a:solidFill>
                <a:schemeClr val="dk1"/>
              </a:solidFill>
              <a:latin typeface="Arial"/>
              <a:ea typeface="Arial"/>
              <a:cs typeface="Arial"/>
              <a:sym typeface="Arial"/>
            </a:endParaRPr>
          </a:p>
        </p:txBody>
      </p:sp>
      <p:sp>
        <p:nvSpPr>
          <p:cNvPr id="192" name="Google Shape;192;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PY" b="1">
                <a:solidFill>
                  <a:schemeClr val="dk1"/>
                </a:solidFill>
              </a:rPr>
              <a:t>Enigma</a:t>
            </a:r>
            <a:r>
              <a:rPr lang="es-PY">
                <a:solidFill>
                  <a:schemeClr val="dk1"/>
                </a:solidFill>
              </a:rPr>
              <a:t> era el nombre de una</a:t>
            </a:r>
            <a:r>
              <a:rPr lang="es-PY">
                <a:solidFill>
                  <a:schemeClr val="dk1"/>
                </a:solidFill>
                <a:uFill>
                  <a:noFill/>
                </a:uFill>
                <a:hlinkClick r:id="rId3">
                  <a:extLst>
                    <a:ext uri="{A12FA001-AC4F-418D-AE19-62706E023703}">
                      <ahyp:hlinkClr xmlns:ahyp="http://schemas.microsoft.com/office/drawing/2018/hyperlinkcolor" val="tx"/>
                    </a:ext>
                  </a:extLst>
                </a:hlinkClick>
              </a:rPr>
              <a:t> </a:t>
            </a:r>
            <a:r>
              <a:rPr lang="es-PY" u="sng">
                <a:solidFill>
                  <a:schemeClr val="hlink"/>
                </a:solidFill>
                <a:hlinkClick r:id="rId3"/>
              </a:rPr>
              <a:t>máquina de rotores</a:t>
            </a:r>
            <a:r>
              <a:rPr lang="es-PY">
                <a:solidFill>
                  <a:schemeClr val="dk1"/>
                </a:solidFill>
              </a:rPr>
              <a:t> que permitía usarla tanto para</a:t>
            </a:r>
            <a:r>
              <a:rPr lang="es-PY">
                <a:solidFill>
                  <a:schemeClr val="dk1"/>
                </a:solidFill>
                <a:uFill>
                  <a:noFill/>
                </a:uFill>
                <a:hlinkClick r:id="rId4">
                  <a:extLst>
                    <a:ext uri="{A12FA001-AC4F-418D-AE19-62706E023703}">
                      <ahyp:hlinkClr xmlns:ahyp="http://schemas.microsoft.com/office/drawing/2018/hyperlinkcolor" val="tx"/>
                    </a:ext>
                  </a:extLst>
                </a:hlinkClick>
              </a:rPr>
              <a:t> </a:t>
            </a:r>
            <a:r>
              <a:rPr lang="es-PY" u="sng">
                <a:solidFill>
                  <a:schemeClr val="hlink"/>
                </a:solidFill>
                <a:hlinkClick r:id="rId4"/>
              </a:rPr>
              <a:t>cifrar</a:t>
            </a:r>
            <a:r>
              <a:rPr lang="es-PY">
                <a:solidFill>
                  <a:schemeClr val="dk1"/>
                </a:solidFill>
              </a:rPr>
              <a:t> como para descifrar mensajes.</a:t>
            </a:r>
            <a:endParaRPr>
              <a:solidFill>
                <a:schemeClr val="dk1"/>
              </a:solidFill>
            </a:endParaRPr>
          </a:p>
          <a:p>
            <a:pPr marL="0" lvl="0" indent="0" algn="l" rtl="0">
              <a:lnSpc>
                <a:spcPct val="100000"/>
              </a:lnSpc>
              <a:spcBef>
                <a:spcPts val="0"/>
              </a:spcBef>
              <a:spcAft>
                <a:spcPts val="0"/>
              </a:spcAft>
              <a:buSzPts val="1100"/>
              <a:buNone/>
            </a:pPr>
            <a:r>
              <a:rPr lang="es-PY">
                <a:solidFill>
                  <a:schemeClr val="dk1"/>
                </a:solidFill>
              </a:rPr>
              <a:t>Fue patentada en 1918 por la empresa alemana Scherbius &amp; Ritter. En 1926, la Armada alemana la adoptó para uso militar y poco después su uso se extendió a las demás fuerzas armadas alemanas,</a:t>
            </a:r>
            <a:r>
              <a:rPr lang="es-PY" u="sng" baseline="30000">
                <a:solidFill>
                  <a:schemeClr val="hlink"/>
                </a:solidFill>
                <a:hlinkClick r:id="rId5"/>
              </a:rPr>
              <a:t>2</a:t>
            </a:r>
            <a:r>
              <a:rPr lang="es-PY">
                <a:solidFill>
                  <a:schemeClr val="dk1"/>
                </a:solidFill>
              </a:rPr>
              <a:t>​ siendo su uso extendido antes de y durante la</a:t>
            </a:r>
            <a:r>
              <a:rPr lang="es-PY">
                <a:solidFill>
                  <a:schemeClr val="dk1"/>
                </a:solidFill>
                <a:uFill>
                  <a:noFill/>
                </a:uFill>
                <a:hlinkClick r:id="rId6">
                  <a:extLst>
                    <a:ext uri="{A12FA001-AC4F-418D-AE19-62706E023703}">
                      <ahyp:hlinkClr xmlns:ahyp="http://schemas.microsoft.com/office/drawing/2018/hyperlinkcolor" val="tx"/>
                    </a:ext>
                  </a:extLst>
                </a:hlinkClick>
              </a:rPr>
              <a:t> </a:t>
            </a:r>
            <a:r>
              <a:rPr lang="es-PY" u="sng">
                <a:solidFill>
                  <a:schemeClr val="hlink"/>
                </a:solidFill>
                <a:hlinkClick r:id="rId6"/>
              </a:rPr>
              <a:t>Segunda Guerra Mundial</a:t>
            </a:r>
            <a:r>
              <a:rPr lang="es-PY">
                <a:solidFill>
                  <a:schemeClr val="dk1"/>
                </a:solidFill>
              </a:rPr>
              <a:t>.</a:t>
            </a:r>
            <a:r>
              <a:rPr lang="es-PY" u="sng" baseline="30000">
                <a:solidFill>
                  <a:schemeClr val="hlink"/>
                </a:solidFill>
                <a:hlinkClick r:id="rId7"/>
              </a:rPr>
              <a:t>3</a:t>
            </a:r>
            <a:r>
              <a:rPr lang="es-PY">
                <a:solidFill>
                  <a:schemeClr val="dk1"/>
                </a:solidFill>
              </a:rPr>
              <a:t>​ </a:t>
            </a:r>
            <a:endParaRPr/>
          </a:p>
        </p:txBody>
      </p:sp>
      <p:sp>
        <p:nvSpPr>
          <p:cNvPr id="252" name="Google Shape;252;p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PY" b="1">
                <a:solidFill>
                  <a:schemeClr val="dk1"/>
                </a:solidFill>
              </a:rPr>
              <a:t>Enigma</a:t>
            </a:r>
            <a:r>
              <a:rPr lang="es-PY">
                <a:solidFill>
                  <a:schemeClr val="dk1"/>
                </a:solidFill>
              </a:rPr>
              <a:t> era el nombre de una</a:t>
            </a:r>
            <a:r>
              <a:rPr lang="es-PY">
                <a:solidFill>
                  <a:schemeClr val="dk1"/>
                </a:solidFill>
                <a:uFill>
                  <a:noFill/>
                </a:uFill>
                <a:hlinkClick r:id="rId3">
                  <a:extLst>
                    <a:ext uri="{A12FA001-AC4F-418D-AE19-62706E023703}">
                      <ahyp:hlinkClr xmlns:ahyp="http://schemas.microsoft.com/office/drawing/2018/hyperlinkcolor" val="tx"/>
                    </a:ext>
                  </a:extLst>
                </a:hlinkClick>
              </a:rPr>
              <a:t> </a:t>
            </a:r>
            <a:r>
              <a:rPr lang="es-PY" u="sng">
                <a:solidFill>
                  <a:schemeClr val="hlink"/>
                </a:solidFill>
                <a:hlinkClick r:id="rId3"/>
              </a:rPr>
              <a:t>máquina de rotores</a:t>
            </a:r>
            <a:r>
              <a:rPr lang="es-PY">
                <a:solidFill>
                  <a:schemeClr val="dk1"/>
                </a:solidFill>
              </a:rPr>
              <a:t> que permitía usarla tanto para</a:t>
            </a:r>
            <a:r>
              <a:rPr lang="es-PY">
                <a:solidFill>
                  <a:schemeClr val="dk1"/>
                </a:solidFill>
                <a:uFill>
                  <a:noFill/>
                </a:uFill>
                <a:hlinkClick r:id="rId4">
                  <a:extLst>
                    <a:ext uri="{A12FA001-AC4F-418D-AE19-62706E023703}">
                      <ahyp:hlinkClr xmlns:ahyp="http://schemas.microsoft.com/office/drawing/2018/hyperlinkcolor" val="tx"/>
                    </a:ext>
                  </a:extLst>
                </a:hlinkClick>
              </a:rPr>
              <a:t> </a:t>
            </a:r>
            <a:r>
              <a:rPr lang="es-PY" u="sng">
                <a:solidFill>
                  <a:schemeClr val="hlink"/>
                </a:solidFill>
                <a:hlinkClick r:id="rId4"/>
              </a:rPr>
              <a:t>cifrar</a:t>
            </a:r>
            <a:r>
              <a:rPr lang="es-PY">
                <a:solidFill>
                  <a:schemeClr val="dk1"/>
                </a:solidFill>
              </a:rPr>
              <a:t> como para descifrar mensajes.</a:t>
            </a:r>
            <a:endParaRPr>
              <a:solidFill>
                <a:schemeClr val="dk1"/>
              </a:solidFill>
            </a:endParaRPr>
          </a:p>
          <a:p>
            <a:pPr marL="0" lvl="0" indent="0" algn="l" rtl="0">
              <a:lnSpc>
                <a:spcPct val="100000"/>
              </a:lnSpc>
              <a:spcBef>
                <a:spcPts val="0"/>
              </a:spcBef>
              <a:spcAft>
                <a:spcPts val="0"/>
              </a:spcAft>
              <a:buSzPts val="1100"/>
              <a:buNone/>
            </a:pPr>
            <a:r>
              <a:rPr lang="es-PY">
                <a:solidFill>
                  <a:schemeClr val="dk1"/>
                </a:solidFill>
              </a:rPr>
              <a:t>Fue patentada en 1918 por la empresa alemana Scherbius &amp; Ritter. En 1926, la Armada alemana la adoptó para uso militar y poco después su uso se extendió a las demás fuerzas armadas alemanas,</a:t>
            </a:r>
            <a:r>
              <a:rPr lang="es-PY" u="sng" baseline="30000">
                <a:solidFill>
                  <a:schemeClr val="hlink"/>
                </a:solidFill>
                <a:hlinkClick r:id="rId5"/>
              </a:rPr>
              <a:t>2</a:t>
            </a:r>
            <a:r>
              <a:rPr lang="es-PY">
                <a:solidFill>
                  <a:schemeClr val="dk1"/>
                </a:solidFill>
              </a:rPr>
              <a:t>​ siendo su uso extendido antes de y durante la</a:t>
            </a:r>
            <a:r>
              <a:rPr lang="es-PY">
                <a:solidFill>
                  <a:schemeClr val="dk1"/>
                </a:solidFill>
                <a:uFill>
                  <a:noFill/>
                </a:uFill>
                <a:hlinkClick r:id="rId6">
                  <a:extLst>
                    <a:ext uri="{A12FA001-AC4F-418D-AE19-62706E023703}">
                      <ahyp:hlinkClr xmlns:ahyp="http://schemas.microsoft.com/office/drawing/2018/hyperlinkcolor" val="tx"/>
                    </a:ext>
                  </a:extLst>
                </a:hlinkClick>
              </a:rPr>
              <a:t> </a:t>
            </a:r>
            <a:r>
              <a:rPr lang="es-PY" u="sng">
                <a:solidFill>
                  <a:schemeClr val="hlink"/>
                </a:solidFill>
                <a:hlinkClick r:id="rId6"/>
              </a:rPr>
              <a:t>Segunda Guerra Mundial</a:t>
            </a:r>
            <a:r>
              <a:rPr lang="es-PY">
                <a:solidFill>
                  <a:schemeClr val="dk1"/>
                </a:solidFill>
              </a:rPr>
              <a:t>.</a:t>
            </a:r>
            <a:r>
              <a:rPr lang="es-PY" u="sng" baseline="30000">
                <a:solidFill>
                  <a:schemeClr val="hlink"/>
                </a:solidFill>
                <a:hlinkClick r:id="rId7"/>
              </a:rPr>
              <a:t>3</a:t>
            </a:r>
            <a:r>
              <a:rPr lang="es-PY">
                <a:solidFill>
                  <a:schemeClr val="dk1"/>
                </a:solidFill>
              </a:rPr>
              <a:t>​ </a:t>
            </a:r>
            <a:endParaRPr/>
          </a:p>
        </p:txBody>
      </p:sp>
      <p:sp>
        <p:nvSpPr>
          <p:cNvPr id="264" name="Google Shape;264;p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77" name="Google Shape;277;p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87" name="Google Shape;287;p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p11: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95" name="Google Shape;295;p11: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p1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2" name="Google Shape;302;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10" name="Google Shape;310;p1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19" name="Google Shape;319;p1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p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6" name="Google Shape;326;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32" name="Google Shape;332;p1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1efdb2639e7_0_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08" name="Google Shape;208;g1efdb2639e7_0_1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41" name="Google Shape;341;p1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50" name="Google Shape;350;p1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63" name="Google Shape;363;p1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p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71" name="Google Shape;371;p2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p2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0" name="Google Shape;390;p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77" name="Google Shape;377;p2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p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85" name="Google Shape;385;p2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g1efdb2639e7_0_2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2" name="Google Shape;402;g1efdb2639e7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p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07" name="Google Shape;407;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Google Shape;413;p2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14" name="Google Shape;414;p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16" name="Google Shape;216;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p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22" name="Google Shape;422;p2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Google Shape;430;p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31" name="Google Shape;431;p2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p:cNvGrpSpPr/>
        <p:nvPr/>
      </p:nvGrpSpPr>
      <p:grpSpPr>
        <a:xfrm>
          <a:off x="0" y="0"/>
          <a:ext cx="0" cy="0"/>
          <a:chOff x="0" y="0"/>
          <a:chExt cx="0" cy="0"/>
        </a:xfrm>
      </p:grpSpPr>
      <p:sp>
        <p:nvSpPr>
          <p:cNvPr id="440" name="Google Shape;440;p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41" name="Google Shape;441;p2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
        <p:cNvGrpSpPr/>
        <p:nvPr/>
      </p:nvGrpSpPr>
      <p:grpSpPr>
        <a:xfrm>
          <a:off x="0" y="0"/>
          <a:ext cx="0" cy="0"/>
          <a:chOff x="0" y="0"/>
          <a:chExt cx="0" cy="0"/>
        </a:xfrm>
      </p:grpSpPr>
      <p:sp>
        <p:nvSpPr>
          <p:cNvPr id="451" name="Google Shape;451;p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52" name="Google Shape;452;p2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p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62" name="Google Shape;462;p3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0"/>
        <p:cNvGrpSpPr/>
        <p:nvPr/>
      </p:nvGrpSpPr>
      <p:grpSpPr>
        <a:xfrm>
          <a:off x="0" y="0"/>
          <a:ext cx="0" cy="0"/>
          <a:chOff x="0" y="0"/>
          <a:chExt cx="0" cy="0"/>
        </a:xfrm>
      </p:grpSpPr>
      <p:sp>
        <p:nvSpPr>
          <p:cNvPr id="471" name="Google Shape;471;p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72" name="Google Shape;472;p3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p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80" name="Google Shape;480;p3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p33:notes"/>
          <p:cNvSpPr txBox="1">
            <a:spLocks noGrp="1"/>
          </p:cNvSpPr>
          <p:nvPr>
            <p:ph type="body" idx="1"/>
          </p:nvPr>
        </p:nvSpPr>
        <p:spPr>
          <a:xfrm>
            <a:off x="685800" y="4343400"/>
            <a:ext cx="5486040" cy="411444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100"/>
              <a:buNone/>
            </a:pPr>
            <a:endParaRPr/>
          </a:p>
        </p:txBody>
      </p:sp>
      <p:sp>
        <p:nvSpPr>
          <p:cNvPr id="487" name="Google Shape;487;p33:notes"/>
          <p:cNvSpPr txBox="1"/>
          <p:nvPr/>
        </p:nvSpPr>
        <p:spPr>
          <a:xfrm>
            <a:off x="3884760" y="8685360"/>
            <a:ext cx="2971440" cy="45684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s-PY" sz="1200" b="0" i="0" u="none" strike="noStrike" cap="none">
                <a:solidFill>
                  <a:srgbClr val="000000"/>
                </a:solidFill>
                <a:latin typeface="Arial"/>
                <a:ea typeface="Arial"/>
                <a:cs typeface="Arial"/>
                <a:sym typeface="Arial"/>
              </a:rPr>
              <a:t>39</a:t>
            </a:fld>
            <a:endParaRPr sz="1800" b="0" i="0" u="none" strike="noStrike" cap="none">
              <a:solidFill>
                <a:schemeClr val="dk1"/>
              </a:solidFill>
              <a:latin typeface="Arial"/>
              <a:ea typeface="Arial"/>
              <a:cs typeface="Arial"/>
              <a:sym typeface="Arial"/>
            </a:endParaRPr>
          </a:p>
        </p:txBody>
      </p:sp>
      <p:sp>
        <p:nvSpPr>
          <p:cNvPr id="488" name="Google Shape;488;p3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p3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95" name="Google Shape;495;p3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
        <p:cNvGrpSpPr/>
        <p:nvPr/>
      </p:nvGrpSpPr>
      <p:grpSpPr>
        <a:xfrm>
          <a:off x="0" y="0"/>
          <a:ext cx="0" cy="0"/>
          <a:chOff x="0" y="0"/>
          <a:chExt cx="0" cy="0"/>
        </a:xfrm>
      </p:grpSpPr>
      <p:sp>
        <p:nvSpPr>
          <p:cNvPr id="500" name="Google Shape;500;p3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01" name="Google Shape;501;p3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3" name="Google Shape;223;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p3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10" name="Google Shape;510;p3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p:cNvGrpSpPr/>
        <p:nvPr/>
      </p:nvGrpSpPr>
      <p:grpSpPr>
        <a:xfrm>
          <a:off x="0" y="0"/>
          <a:ext cx="0" cy="0"/>
          <a:chOff x="0" y="0"/>
          <a:chExt cx="0" cy="0"/>
        </a:xfrm>
      </p:grpSpPr>
      <p:sp>
        <p:nvSpPr>
          <p:cNvPr id="537" name="Google Shape;537;p3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38" name="Google Shape;538;p3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Google Shape;544;p4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45" name="Google Shape;545;p4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1"/>
        <p:cNvGrpSpPr/>
        <p:nvPr/>
      </p:nvGrpSpPr>
      <p:grpSpPr>
        <a:xfrm>
          <a:off x="0" y="0"/>
          <a:ext cx="0" cy="0"/>
          <a:chOff x="0" y="0"/>
          <a:chExt cx="0" cy="0"/>
        </a:xfrm>
      </p:grpSpPr>
      <p:sp>
        <p:nvSpPr>
          <p:cNvPr id="552" name="Google Shape;552;p4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53" name="Google Shape;553;p4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Google Shape;560;p4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61" name="Google Shape;561;p4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p:cNvGrpSpPr/>
        <p:nvPr/>
      </p:nvGrpSpPr>
      <p:grpSpPr>
        <a:xfrm>
          <a:off x="0" y="0"/>
          <a:ext cx="0" cy="0"/>
          <a:chOff x="0" y="0"/>
          <a:chExt cx="0" cy="0"/>
        </a:xfrm>
      </p:grpSpPr>
      <p:sp>
        <p:nvSpPr>
          <p:cNvPr id="568" name="Google Shape;568;p4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69" name="Google Shape;569;p4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Google Shape;576;p4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77" name="Google Shape;577;p4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30" name="Google Shape;230;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37" name="Google Shape;237;p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44" name="Google Shape;244;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p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1" name="Google Shape;321;p7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p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7" name="Google Shape;307;p6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x">
  <p:cSld name="TITLE_AND_BODY">
    <p:spTree>
      <p:nvGrpSpPr>
        <p:cNvPr id="1" name="Shape 14"/>
        <p:cNvGrpSpPr/>
        <p:nvPr/>
      </p:nvGrpSpPr>
      <p:grpSpPr>
        <a:xfrm>
          <a:off x="0" y="0"/>
          <a:ext cx="0" cy="0"/>
          <a:chOff x="0" y="0"/>
          <a:chExt cx="0" cy="0"/>
        </a:xfrm>
      </p:grpSpPr>
      <p:sp>
        <p:nvSpPr>
          <p:cNvPr id="15" name="Google Shape;15;p46"/>
          <p:cNvSpPr txBox="1">
            <a:spLocks noGrp="1"/>
          </p:cNvSpPr>
          <p:nvPr>
            <p:ph type="title"/>
          </p:nvPr>
        </p:nvSpPr>
        <p:spPr>
          <a:xfrm>
            <a:off x="457200" y="533520"/>
            <a:ext cx="8229240" cy="99072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 name="Google Shape;16;p46"/>
          <p:cNvSpPr txBox="1">
            <a:spLocks noGrp="1"/>
          </p:cNvSpPr>
          <p:nvPr>
            <p:ph type="subTitle" idx="1"/>
          </p:nvPr>
        </p:nvSpPr>
        <p:spPr>
          <a:xfrm>
            <a:off x="457200" y="1600200"/>
            <a:ext cx="8229240" cy="487692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Content over Content" type="objOverTx">
  <p:cSld name="OBJECT_OVER_TEXT">
    <p:spTree>
      <p:nvGrpSpPr>
        <p:cNvPr id="1" name="Shape 44"/>
        <p:cNvGrpSpPr/>
        <p:nvPr/>
      </p:nvGrpSpPr>
      <p:grpSpPr>
        <a:xfrm>
          <a:off x="0" y="0"/>
          <a:ext cx="0" cy="0"/>
          <a:chOff x="0" y="0"/>
          <a:chExt cx="0" cy="0"/>
        </a:xfrm>
      </p:grpSpPr>
      <p:sp>
        <p:nvSpPr>
          <p:cNvPr id="45" name="Google Shape;45;p60"/>
          <p:cNvSpPr txBox="1">
            <a:spLocks noGrp="1"/>
          </p:cNvSpPr>
          <p:nvPr>
            <p:ph type="title"/>
          </p:nvPr>
        </p:nvSpPr>
        <p:spPr>
          <a:xfrm>
            <a:off x="457200" y="533520"/>
            <a:ext cx="8229240" cy="99072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60"/>
          <p:cNvSpPr txBox="1">
            <a:spLocks noGrp="1"/>
          </p:cNvSpPr>
          <p:nvPr>
            <p:ph type="body" idx="1"/>
          </p:nvPr>
        </p:nvSpPr>
        <p:spPr>
          <a:xfrm>
            <a:off x="457200" y="1600200"/>
            <a:ext cx="8229240" cy="232596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47" name="Google Shape;47;p60"/>
          <p:cNvSpPr txBox="1">
            <a:spLocks noGrp="1"/>
          </p:cNvSpPr>
          <p:nvPr>
            <p:ph type="body" idx="2"/>
          </p:nvPr>
        </p:nvSpPr>
        <p:spPr>
          <a:xfrm>
            <a:off x="457200" y="4147560"/>
            <a:ext cx="8229240" cy="232596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4 Content" type="fourObj">
  <p:cSld name="FOUR_OBJECTS">
    <p:spTree>
      <p:nvGrpSpPr>
        <p:cNvPr id="1" name="Shape 48"/>
        <p:cNvGrpSpPr/>
        <p:nvPr/>
      </p:nvGrpSpPr>
      <p:grpSpPr>
        <a:xfrm>
          <a:off x="0" y="0"/>
          <a:ext cx="0" cy="0"/>
          <a:chOff x="0" y="0"/>
          <a:chExt cx="0" cy="0"/>
        </a:xfrm>
      </p:grpSpPr>
      <p:sp>
        <p:nvSpPr>
          <p:cNvPr id="49" name="Google Shape;49;p61"/>
          <p:cNvSpPr txBox="1">
            <a:spLocks noGrp="1"/>
          </p:cNvSpPr>
          <p:nvPr>
            <p:ph type="title"/>
          </p:nvPr>
        </p:nvSpPr>
        <p:spPr>
          <a:xfrm>
            <a:off x="457200" y="533520"/>
            <a:ext cx="8229240" cy="99072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61"/>
          <p:cNvSpPr txBox="1">
            <a:spLocks noGrp="1"/>
          </p:cNvSpPr>
          <p:nvPr>
            <p:ph type="body" idx="1"/>
          </p:nvPr>
        </p:nvSpPr>
        <p:spPr>
          <a:xfrm>
            <a:off x="457200" y="1600200"/>
            <a:ext cx="4015800" cy="232596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51" name="Google Shape;51;p61"/>
          <p:cNvSpPr txBox="1">
            <a:spLocks noGrp="1"/>
          </p:cNvSpPr>
          <p:nvPr>
            <p:ph type="body" idx="2"/>
          </p:nvPr>
        </p:nvSpPr>
        <p:spPr>
          <a:xfrm>
            <a:off x="4674240" y="1600200"/>
            <a:ext cx="4015800" cy="232596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52" name="Google Shape;52;p61"/>
          <p:cNvSpPr txBox="1">
            <a:spLocks noGrp="1"/>
          </p:cNvSpPr>
          <p:nvPr>
            <p:ph type="body" idx="3"/>
          </p:nvPr>
        </p:nvSpPr>
        <p:spPr>
          <a:xfrm>
            <a:off x="4674240" y="4147560"/>
            <a:ext cx="4015800" cy="232596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53" name="Google Shape;53;p61"/>
          <p:cNvSpPr txBox="1">
            <a:spLocks noGrp="1"/>
          </p:cNvSpPr>
          <p:nvPr>
            <p:ph type="body" idx="4"/>
          </p:nvPr>
        </p:nvSpPr>
        <p:spPr>
          <a:xfrm>
            <a:off x="457200" y="4147560"/>
            <a:ext cx="4015800" cy="232596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6 Content">
  <p:cSld name="Title, 6 Content">
    <p:spTree>
      <p:nvGrpSpPr>
        <p:cNvPr id="1" name="Shape 54"/>
        <p:cNvGrpSpPr/>
        <p:nvPr/>
      </p:nvGrpSpPr>
      <p:grpSpPr>
        <a:xfrm>
          <a:off x="0" y="0"/>
          <a:ext cx="0" cy="0"/>
          <a:chOff x="0" y="0"/>
          <a:chExt cx="0" cy="0"/>
        </a:xfrm>
      </p:grpSpPr>
      <p:sp>
        <p:nvSpPr>
          <p:cNvPr id="55" name="Google Shape;55;p62"/>
          <p:cNvSpPr txBox="1">
            <a:spLocks noGrp="1"/>
          </p:cNvSpPr>
          <p:nvPr>
            <p:ph type="title"/>
          </p:nvPr>
        </p:nvSpPr>
        <p:spPr>
          <a:xfrm>
            <a:off x="457200" y="533520"/>
            <a:ext cx="8229240" cy="99072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62"/>
          <p:cNvSpPr txBox="1">
            <a:spLocks noGrp="1"/>
          </p:cNvSpPr>
          <p:nvPr>
            <p:ph type="body" idx="1"/>
          </p:nvPr>
        </p:nvSpPr>
        <p:spPr>
          <a:xfrm>
            <a:off x="457200" y="1600200"/>
            <a:ext cx="8229240" cy="487656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57" name="Google Shape;57;p62"/>
          <p:cNvSpPr txBox="1">
            <a:spLocks noGrp="1"/>
          </p:cNvSpPr>
          <p:nvPr>
            <p:ph type="body" idx="2"/>
          </p:nvPr>
        </p:nvSpPr>
        <p:spPr>
          <a:xfrm>
            <a:off x="457200" y="1600200"/>
            <a:ext cx="8229240" cy="487656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pic>
        <p:nvPicPr>
          <p:cNvPr id="58" name="Google Shape;58;p62"/>
          <p:cNvPicPr preferRelativeResize="0"/>
          <p:nvPr/>
        </p:nvPicPr>
        <p:blipFill rotWithShape="1">
          <a:blip r:embed="rId2">
            <a:alphaModFix/>
          </a:blip>
          <a:srcRect/>
          <a:stretch/>
        </p:blipFill>
        <p:spPr>
          <a:xfrm>
            <a:off x="1515600" y="1600200"/>
            <a:ext cx="6111720" cy="4876560"/>
          </a:xfrm>
          <a:prstGeom prst="rect">
            <a:avLst/>
          </a:prstGeom>
          <a:noFill/>
          <a:ln>
            <a:noFill/>
          </a:ln>
        </p:spPr>
      </p:pic>
      <p:pic>
        <p:nvPicPr>
          <p:cNvPr id="59" name="Google Shape;59;p62"/>
          <p:cNvPicPr preferRelativeResize="0"/>
          <p:nvPr/>
        </p:nvPicPr>
        <p:blipFill rotWithShape="1">
          <a:blip r:embed="rId2">
            <a:alphaModFix/>
          </a:blip>
          <a:srcRect/>
          <a:stretch/>
        </p:blipFill>
        <p:spPr>
          <a:xfrm>
            <a:off x="1515600" y="1600200"/>
            <a:ext cx="6111720" cy="487656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68"/>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Content" type="obj">
  <p:cSld name="OBJECT">
    <p:spTree>
      <p:nvGrpSpPr>
        <p:cNvPr id="1" name="Shape 69"/>
        <p:cNvGrpSpPr/>
        <p:nvPr/>
      </p:nvGrpSpPr>
      <p:grpSpPr>
        <a:xfrm>
          <a:off x="0" y="0"/>
          <a:ext cx="0" cy="0"/>
          <a:chOff x="0" y="0"/>
          <a:chExt cx="0" cy="0"/>
        </a:xfrm>
      </p:grpSpPr>
      <p:sp>
        <p:nvSpPr>
          <p:cNvPr id="70" name="Google Shape;70;p51"/>
          <p:cNvSpPr txBox="1">
            <a:spLocks noGrp="1"/>
          </p:cNvSpPr>
          <p:nvPr>
            <p:ph type="title"/>
          </p:nvPr>
        </p:nvSpPr>
        <p:spPr>
          <a:xfrm>
            <a:off x="457200" y="533520"/>
            <a:ext cx="8229240" cy="99072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 name="Google Shape;71;p51"/>
          <p:cNvSpPr txBox="1">
            <a:spLocks noGrp="1"/>
          </p:cNvSpPr>
          <p:nvPr>
            <p:ph type="body" idx="1"/>
          </p:nvPr>
        </p:nvSpPr>
        <p:spPr>
          <a:xfrm>
            <a:off x="457200" y="1600200"/>
            <a:ext cx="8229240" cy="487656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Slide" type="tx">
  <p:cSld name="TITLE_AND_BODY">
    <p:spTree>
      <p:nvGrpSpPr>
        <p:cNvPr id="1" name="Shape 72"/>
        <p:cNvGrpSpPr/>
        <p:nvPr/>
      </p:nvGrpSpPr>
      <p:grpSpPr>
        <a:xfrm>
          <a:off x="0" y="0"/>
          <a:ext cx="0" cy="0"/>
          <a:chOff x="0" y="0"/>
          <a:chExt cx="0" cy="0"/>
        </a:xfrm>
      </p:grpSpPr>
      <p:sp>
        <p:nvSpPr>
          <p:cNvPr id="73" name="Google Shape;73;p63"/>
          <p:cNvSpPr txBox="1">
            <a:spLocks noGrp="1"/>
          </p:cNvSpPr>
          <p:nvPr>
            <p:ph type="title"/>
          </p:nvPr>
        </p:nvSpPr>
        <p:spPr>
          <a:xfrm>
            <a:off x="457200" y="533520"/>
            <a:ext cx="8229240" cy="99072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4" name="Google Shape;74;p63"/>
          <p:cNvSpPr txBox="1">
            <a:spLocks noGrp="1"/>
          </p:cNvSpPr>
          <p:nvPr>
            <p:ph type="subTitle" idx="1"/>
          </p:nvPr>
        </p:nvSpPr>
        <p:spPr>
          <a:xfrm>
            <a:off x="457200" y="1600200"/>
            <a:ext cx="8229240" cy="487692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2 Content" type="twoObj">
  <p:cSld name="TWO_OBJECTS">
    <p:spTree>
      <p:nvGrpSpPr>
        <p:cNvPr id="1" name="Shape 75"/>
        <p:cNvGrpSpPr/>
        <p:nvPr/>
      </p:nvGrpSpPr>
      <p:grpSpPr>
        <a:xfrm>
          <a:off x="0" y="0"/>
          <a:ext cx="0" cy="0"/>
          <a:chOff x="0" y="0"/>
          <a:chExt cx="0" cy="0"/>
        </a:xfrm>
      </p:grpSpPr>
      <p:sp>
        <p:nvSpPr>
          <p:cNvPr id="76" name="Google Shape;76;p64"/>
          <p:cNvSpPr txBox="1">
            <a:spLocks noGrp="1"/>
          </p:cNvSpPr>
          <p:nvPr>
            <p:ph type="title"/>
          </p:nvPr>
        </p:nvSpPr>
        <p:spPr>
          <a:xfrm>
            <a:off x="457200" y="533520"/>
            <a:ext cx="8229240" cy="99072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64"/>
          <p:cNvSpPr txBox="1">
            <a:spLocks noGrp="1"/>
          </p:cNvSpPr>
          <p:nvPr>
            <p:ph type="body" idx="1"/>
          </p:nvPr>
        </p:nvSpPr>
        <p:spPr>
          <a:xfrm>
            <a:off x="457200" y="1600200"/>
            <a:ext cx="4015800" cy="487656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78" name="Google Shape;78;p64"/>
          <p:cNvSpPr txBox="1">
            <a:spLocks noGrp="1"/>
          </p:cNvSpPr>
          <p:nvPr>
            <p:ph type="body" idx="2"/>
          </p:nvPr>
        </p:nvSpPr>
        <p:spPr>
          <a:xfrm>
            <a:off x="4674240" y="1600200"/>
            <a:ext cx="4015800" cy="487656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9"/>
        <p:cNvGrpSpPr/>
        <p:nvPr/>
      </p:nvGrpSpPr>
      <p:grpSpPr>
        <a:xfrm>
          <a:off x="0" y="0"/>
          <a:ext cx="0" cy="0"/>
          <a:chOff x="0" y="0"/>
          <a:chExt cx="0" cy="0"/>
        </a:xfrm>
      </p:grpSpPr>
      <p:sp>
        <p:nvSpPr>
          <p:cNvPr id="80" name="Google Shape;80;p65"/>
          <p:cNvSpPr txBox="1">
            <a:spLocks noGrp="1"/>
          </p:cNvSpPr>
          <p:nvPr>
            <p:ph type="title"/>
          </p:nvPr>
        </p:nvSpPr>
        <p:spPr>
          <a:xfrm>
            <a:off x="457200" y="533520"/>
            <a:ext cx="8229240" cy="99072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entered Text" type="objOnly">
  <p:cSld name="OBJECT_ONLY">
    <p:spTree>
      <p:nvGrpSpPr>
        <p:cNvPr id="1" name="Shape 81"/>
        <p:cNvGrpSpPr/>
        <p:nvPr/>
      </p:nvGrpSpPr>
      <p:grpSpPr>
        <a:xfrm>
          <a:off x="0" y="0"/>
          <a:ext cx="0" cy="0"/>
          <a:chOff x="0" y="0"/>
          <a:chExt cx="0" cy="0"/>
        </a:xfrm>
      </p:grpSpPr>
      <p:sp>
        <p:nvSpPr>
          <p:cNvPr id="82" name="Google Shape;82;p66"/>
          <p:cNvSpPr txBox="1">
            <a:spLocks noGrp="1"/>
          </p:cNvSpPr>
          <p:nvPr>
            <p:ph type="subTitle" idx="1"/>
          </p:nvPr>
        </p:nvSpPr>
        <p:spPr>
          <a:xfrm>
            <a:off x="457200" y="533520"/>
            <a:ext cx="8229240" cy="459252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2 Content and Content" type="twoObjAndObj">
  <p:cSld name="TWO_OBJECTS_AND_OBJECT">
    <p:spTree>
      <p:nvGrpSpPr>
        <p:cNvPr id="1" name="Shape 83"/>
        <p:cNvGrpSpPr/>
        <p:nvPr/>
      </p:nvGrpSpPr>
      <p:grpSpPr>
        <a:xfrm>
          <a:off x="0" y="0"/>
          <a:ext cx="0" cy="0"/>
          <a:chOff x="0" y="0"/>
          <a:chExt cx="0" cy="0"/>
        </a:xfrm>
      </p:grpSpPr>
      <p:sp>
        <p:nvSpPr>
          <p:cNvPr id="84" name="Google Shape;84;p67"/>
          <p:cNvSpPr txBox="1">
            <a:spLocks noGrp="1"/>
          </p:cNvSpPr>
          <p:nvPr>
            <p:ph type="title"/>
          </p:nvPr>
        </p:nvSpPr>
        <p:spPr>
          <a:xfrm>
            <a:off x="457200" y="533520"/>
            <a:ext cx="8229240" cy="99072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5" name="Google Shape;85;p67"/>
          <p:cNvSpPr txBox="1">
            <a:spLocks noGrp="1"/>
          </p:cNvSpPr>
          <p:nvPr>
            <p:ph type="body" idx="1"/>
          </p:nvPr>
        </p:nvSpPr>
        <p:spPr>
          <a:xfrm>
            <a:off x="457200" y="1600200"/>
            <a:ext cx="4015800" cy="232596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86" name="Google Shape;86;p67"/>
          <p:cNvSpPr txBox="1">
            <a:spLocks noGrp="1"/>
          </p:cNvSpPr>
          <p:nvPr>
            <p:ph type="body" idx="2"/>
          </p:nvPr>
        </p:nvSpPr>
        <p:spPr>
          <a:xfrm>
            <a:off x="457200" y="4147560"/>
            <a:ext cx="4015800" cy="232596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87" name="Google Shape;87;p67"/>
          <p:cNvSpPr txBox="1">
            <a:spLocks noGrp="1"/>
          </p:cNvSpPr>
          <p:nvPr>
            <p:ph type="body" idx="3"/>
          </p:nvPr>
        </p:nvSpPr>
        <p:spPr>
          <a:xfrm>
            <a:off x="4674240" y="1600200"/>
            <a:ext cx="4015800" cy="487656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17"/>
        <p:cNvGrpSpPr/>
        <p:nvPr/>
      </p:nvGrpSpPr>
      <p:grpSpPr>
        <a:xfrm>
          <a:off x="0" y="0"/>
          <a:ext cx="0" cy="0"/>
          <a:chOff x="0" y="0"/>
          <a:chExt cx="0" cy="0"/>
        </a:xfrm>
      </p:grpSpPr>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Content and 2 Content" type="objAndTwoObj">
  <p:cSld name="OBJECT_AND_TWO_OBJECTS">
    <p:spTree>
      <p:nvGrpSpPr>
        <p:cNvPr id="1" name="Shape 88"/>
        <p:cNvGrpSpPr/>
        <p:nvPr/>
      </p:nvGrpSpPr>
      <p:grpSpPr>
        <a:xfrm>
          <a:off x="0" y="0"/>
          <a:ext cx="0" cy="0"/>
          <a:chOff x="0" y="0"/>
          <a:chExt cx="0" cy="0"/>
        </a:xfrm>
      </p:grpSpPr>
      <p:sp>
        <p:nvSpPr>
          <p:cNvPr id="89" name="Google Shape;89;p68"/>
          <p:cNvSpPr txBox="1">
            <a:spLocks noGrp="1"/>
          </p:cNvSpPr>
          <p:nvPr>
            <p:ph type="title"/>
          </p:nvPr>
        </p:nvSpPr>
        <p:spPr>
          <a:xfrm>
            <a:off x="457200" y="533520"/>
            <a:ext cx="8229240" cy="99072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0" name="Google Shape;90;p68"/>
          <p:cNvSpPr txBox="1">
            <a:spLocks noGrp="1"/>
          </p:cNvSpPr>
          <p:nvPr>
            <p:ph type="body" idx="1"/>
          </p:nvPr>
        </p:nvSpPr>
        <p:spPr>
          <a:xfrm>
            <a:off x="457200" y="1600200"/>
            <a:ext cx="4015800" cy="487656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91" name="Google Shape;91;p68"/>
          <p:cNvSpPr txBox="1">
            <a:spLocks noGrp="1"/>
          </p:cNvSpPr>
          <p:nvPr>
            <p:ph type="body" idx="2"/>
          </p:nvPr>
        </p:nvSpPr>
        <p:spPr>
          <a:xfrm>
            <a:off x="4674240" y="1600200"/>
            <a:ext cx="4015800" cy="232596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92" name="Google Shape;92;p68"/>
          <p:cNvSpPr txBox="1">
            <a:spLocks noGrp="1"/>
          </p:cNvSpPr>
          <p:nvPr>
            <p:ph type="body" idx="3"/>
          </p:nvPr>
        </p:nvSpPr>
        <p:spPr>
          <a:xfrm>
            <a:off x="4674240" y="4147560"/>
            <a:ext cx="4015800" cy="232596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2 Content over Content" type="twoObjOverTx">
  <p:cSld name="TWO_OBJECTS_OVER_TEXT">
    <p:spTree>
      <p:nvGrpSpPr>
        <p:cNvPr id="1" name="Shape 93"/>
        <p:cNvGrpSpPr/>
        <p:nvPr/>
      </p:nvGrpSpPr>
      <p:grpSpPr>
        <a:xfrm>
          <a:off x="0" y="0"/>
          <a:ext cx="0" cy="0"/>
          <a:chOff x="0" y="0"/>
          <a:chExt cx="0" cy="0"/>
        </a:xfrm>
      </p:grpSpPr>
      <p:sp>
        <p:nvSpPr>
          <p:cNvPr id="94" name="Google Shape;94;p69"/>
          <p:cNvSpPr txBox="1">
            <a:spLocks noGrp="1"/>
          </p:cNvSpPr>
          <p:nvPr>
            <p:ph type="title"/>
          </p:nvPr>
        </p:nvSpPr>
        <p:spPr>
          <a:xfrm>
            <a:off x="457200" y="533520"/>
            <a:ext cx="8229240" cy="99072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69"/>
          <p:cNvSpPr txBox="1">
            <a:spLocks noGrp="1"/>
          </p:cNvSpPr>
          <p:nvPr>
            <p:ph type="body" idx="1"/>
          </p:nvPr>
        </p:nvSpPr>
        <p:spPr>
          <a:xfrm>
            <a:off x="457200" y="1600200"/>
            <a:ext cx="4015800" cy="232596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96" name="Google Shape;96;p69"/>
          <p:cNvSpPr txBox="1">
            <a:spLocks noGrp="1"/>
          </p:cNvSpPr>
          <p:nvPr>
            <p:ph type="body" idx="2"/>
          </p:nvPr>
        </p:nvSpPr>
        <p:spPr>
          <a:xfrm>
            <a:off x="4674240" y="1600200"/>
            <a:ext cx="4015800" cy="232596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97" name="Google Shape;97;p69"/>
          <p:cNvSpPr txBox="1">
            <a:spLocks noGrp="1"/>
          </p:cNvSpPr>
          <p:nvPr>
            <p:ph type="body" idx="3"/>
          </p:nvPr>
        </p:nvSpPr>
        <p:spPr>
          <a:xfrm>
            <a:off x="457200" y="4147560"/>
            <a:ext cx="8229240" cy="232596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Content over Content" type="objOverTx">
  <p:cSld name="OBJECT_OVER_TEXT">
    <p:spTree>
      <p:nvGrpSpPr>
        <p:cNvPr id="1" name="Shape 98"/>
        <p:cNvGrpSpPr/>
        <p:nvPr/>
      </p:nvGrpSpPr>
      <p:grpSpPr>
        <a:xfrm>
          <a:off x="0" y="0"/>
          <a:ext cx="0" cy="0"/>
          <a:chOff x="0" y="0"/>
          <a:chExt cx="0" cy="0"/>
        </a:xfrm>
      </p:grpSpPr>
      <p:sp>
        <p:nvSpPr>
          <p:cNvPr id="99" name="Google Shape;99;p70"/>
          <p:cNvSpPr txBox="1">
            <a:spLocks noGrp="1"/>
          </p:cNvSpPr>
          <p:nvPr>
            <p:ph type="title"/>
          </p:nvPr>
        </p:nvSpPr>
        <p:spPr>
          <a:xfrm>
            <a:off x="457200" y="533520"/>
            <a:ext cx="8229240" cy="99072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0" name="Google Shape;100;p70"/>
          <p:cNvSpPr txBox="1">
            <a:spLocks noGrp="1"/>
          </p:cNvSpPr>
          <p:nvPr>
            <p:ph type="body" idx="1"/>
          </p:nvPr>
        </p:nvSpPr>
        <p:spPr>
          <a:xfrm>
            <a:off x="457200" y="1600200"/>
            <a:ext cx="8229240" cy="232596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101" name="Google Shape;101;p70"/>
          <p:cNvSpPr txBox="1">
            <a:spLocks noGrp="1"/>
          </p:cNvSpPr>
          <p:nvPr>
            <p:ph type="body" idx="2"/>
          </p:nvPr>
        </p:nvSpPr>
        <p:spPr>
          <a:xfrm>
            <a:off x="457200" y="4147560"/>
            <a:ext cx="8229240" cy="232596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4 Content" type="fourObj">
  <p:cSld name="FOUR_OBJECTS">
    <p:spTree>
      <p:nvGrpSpPr>
        <p:cNvPr id="1" name="Shape 102"/>
        <p:cNvGrpSpPr/>
        <p:nvPr/>
      </p:nvGrpSpPr>
      <p:grpSpPr>
        <a:xfrm>
          <a:off x="0" y="0"/>
          <a:ext cx="0" cy="0"/>
          <a:chOff x="0" y="0"/>
          <a:chExt cx="0" cy="0"/>
        </a:xfrm>
      </p:grpSpPr>
      <p:sp>
        <p:nvSpPr>
          <p:cNvPr id="103" name="Google Shape;103;p71"/>
          <p:cNvSpPr txBox="1">
            <a:spLocks noGrp="1"/>
          </p:cNvSpPr>
          <p:nvPr>
            <p:ph type="title"/>
          </p:nvPr>
        </p:nvSpPr>
        <p:spPr>
          <a:xfrm>
            <a:off x="457200" y="533520"/>
            <a:ext cx="8229240" cy="99072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4" name="Google Shape;104;p71"/>
          <p:cNvSpPr txBox="1">
            <a:spLocks noGrp="1"/>
          </p:cNvSpPr>
          <p:nvPr>
            <p:ph type="body" idx="1"/>
          </p:nvPr>
        </p:nvSpPr>
        <p:spPr>
          <a:xfrm>
            <a:off x="457200" y="1600200"/>
            <a:ext cx="4015800" cy="232596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105" name="Google Shape;105;p71"/>
          <p:cNvSpPr txBox="1">
            <a:spLocks noGrp="1"/>
          </p:cNvSpPr>
          <p:nvPr>
            <p:ph type="body" idx="2"/>
          </p:nvPr>
        </p:nvSpPr>
        <p:spPr>
          <a:xfrm>
            <a:off x="4674240" y="1600200"/>
            <a:ext cx="4015800" cy="232596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106" name="Google Shape;106;p71"/>
          <p:cNvSpPr txBox="1">
            <a:spLocks noGrp="1"/>
          </p:cNvSpPr>
          <p:nvPr>
            <p:ph type="body" idx="3"/>
          </p:nvPr>
        </p:nvSpPr>
        <p:spPr>
          <a:xfrm>
            <a:off x="4674240" y="4147560"/>
            <a:ext cx="4015800" cy="232596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107" name="Google Shape;107;p71"/>
          <p:cNvSpPr txBox="1">
            <a:spLocks noGrp="1"/>
          </p:cNvSpPr>
          <p:nvPr>
            <p:ph type="body" idx="4"/>
          </p:nvPr>
        </p:nvSpPr>
        <p:spPr>
          <a:xfrm>
            <a:off x="457200" y="4147560"/>
            <a:ext cx="4015800" cy="232596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6 Content">
  <p:cSld name="Title, 6 Content">
    <p:spTree>
      <p:nvGrpSpPr>
        <p:cNvPr id="1" name="Shape 108"/>
        <p:cNvGrpSpPr/>
        <p:nvPr/>
      </p:nvGrpSpPr>
      <p:grpSpPr>
        <a:xfrm>
          <a:off x="0" y="0"/>
          <a:ext cx="0" cy="0"/>
          <a:chOff x="0" y="0"/>
          <a:chExt cx="0" cy="0"/>
        </a:xfrm>
      </p:grpSpPr>
      <p:sp>
        <p:nvSpPr>
          <p:cNvPr id="109" name="Google Shape;109;p72"/>
          <p:cNvSpPr txBox="1">
            <a:spLocks noGrp="1"/>
          </p:cNvSpPr>
          <p:nvPr>
            <p:ph type="title"/>
          </p:nvPr>
        </p:nvSpPr>
        <p:spPr>
          <a:xfrm>
            <a:off x="457200" y="533520"/>
            <a:ext cx="8229240" cy="99072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0" name="Google Shape;110;p72"/>
          <p:cNvSpPr txBox="1">
            <a:spLocks noGrp="1"/>
          </p:cNvSpPr>
          <p:nvPr>
            <p:ph type="body" idx="1"/>
          </p:nvPr>
        </p:nvSpPr>
        <p:spPr>
          <a:xfrm>
            <a:off x="457200" y="1600200"/>
            <a:ext cx="8229240" cy="487656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111" name="Google Shape;111;p72"/>
          <p:cNvSpPr txBox="1">
            <a:spLocks noGrp="1"/>
          </p:cNvSpPr>
          <p:nvPr>
            <p:ph type="body" idx="2"/>
          </p:nvPr>
        </p:nvSpPr>
        <p:spPr>
          <a:xfrm>
            <a:off x="457200" y="1600200"/>
            <a:ext cx="8229240" cy="487656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pic>
        <p:nvPicPr>
          <p:cNvPr id="112" name="Google Shape;112;p72"/>
          <p:cNvPicPr preferRelativeResize="0"/>
          <p:nvPr/>
        </p:nvPicPr>
        <p:blipFill rotWithShape="1">
          <a:blip r:embed="rId2">
            <a:alphaModFix/>
          </a:blip>
          <a:srcRect/>
          <a:stretch/>
        </p:blipFill>
        <p:spPr>
          <a:xfrm>
            <a:off x="1515600" y="1600200"/>
            <a:ext cx="6111720" cy="4876560"/>
          </a:xfrm>
          <a:prstGeom prst="rect">
            <a:avLst/>
          </a:prstGeom>
          <a:noFill/>
          <a:ln>
            <a:noFill/>
          </a:ln>
        </p:spPr>
      </p:pic>
      <p:pic>
        <p:nvPicPr>
          <p:cNvPr id="113" name="Google Shape;113;p72"/>
          <p:cNvPicPr preferRelativeResize="0"/>
          <p:nvPr/>
        </p:nvPicPr>
        <p:blipFill rotWithShape="1">
          <a:blip r:embed="rId2">
            <a:alphaModFix/>
          </a:blip>
          <a:srcRect/>
          <a:stretch/>
        </p:blipFill>
        <p:spPr>
          <a:xfrm>
            <a:off x="1515600" y="1600200"/>
            <a:ext cx="6111720" cy="4876560"/>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Diapositiva de título" type="title">
  <p:cSld name="Diapositiva de título">
    <p:spTree>
      <p:nvGrpSpPr>
        <p:cNvPr id="1" name="Shape 75"/>
        <p:cNvGrpSpPr/>
        <p:nvPr/>
      </p:nvGrpSpPr>
      <p:grpSpPr>
        <a:xfrm>
          <a:off x="0" y="0"/>
          <a:ext cx="0" cy="0"/>
          <a:chOff x="0" y="0"/>
          <a:chExt cx="0" cy="0"/>
        </a:xfrm>
      </p:grpSpPr>
      <p:sp>
        <p:nvSpPr>
          <p:cNvPr id="76" name="Google Shape;76;p71"/>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71"/>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Autofit/>
          </a:bodyPr>
          <a:lstStyle>
            <a:lvl1pPr lvl="0" algn="ctr">
              <a:lnSpc>
                <a:spcPct val="100000"/>
              </a:lnSpc>
              <a:spcBef>
                <a:spcPts val="0"/>
              </a:spcBef>
              <a:spcAft>
                <a:spcPts val="0"/>
              </a:spcAft>
              <a:buSzPts val="1400"/>
              <a:buNone/>
              <a:defRPr>
                <a:solidFill>
                  <a:srgbClr val="888888"/>
                </a:solidFill>
              </a:defRPr>
            </a:lvl1pPr>
            <a:lvl2pPr lvl="1" algn="ctr">
              <a:lnSpc>
                <a:spcPct val="100000"/>
              </a:lnSpc>
              <a:spcBef>
                <a:spcPts val="0"/>
              </a:spcBef>
              <a:spcAft>
                <a:spcPts val="0"/>
              </a:spcAft>
              <a:buSzPts val="1400"/>
              <a:buNone/>
              <a:defRPr>
                <a:solidFill>
                  <a:srgbClr val="888888"/>
                </a:solidFill>
              </a:defRPr>
            </a:lvl2pPr>
            <a:lvl3pPr lvl="2" algn="ctr">
              <a:lnSpc>
                <a:spcPct val="100000"/>
              </a:lnSpc>
              <a:spcBef>
                <a:spcPts val="0"/>
              </a:spcBef>
              <a:spcAft>
                <a:spcPts val="0"/>
              </a:spcAft>
              <a:buSzPts val="1400"/>
              <a:buNone/>
              <a:defRPr>
                <a:solidFill>
                  <a:srgbClr val="888888"/>
                </a:solidFill>
              </a:defRPr>
            </a:lvl3pPr>
            <a:lvl4pPr lvl="3" algn="ctr">
              <a:lnSpc>
                <a:spcPct val="100000"/>
              </a:lnSpc>
              <a:spcBef>
                <a:spcPts val="0"/>
              </a:spcBef>
              <a:spcAft>
                <a:spcPts val="0"/>
              </a:spcAft>
              <a:buSzPts val="1400"/>
              <a:buNone/>
              <a:defRPr>
                <a:solidFill>
                  <a:srgbClr val="888888"/>
                </a:solidFill>
              </a:defRPr>
            </a:lvl4pPr>
            <a:lvl5pPr lvl="4" algn="ctr">
              <a:lnSpc>
                <a:spcPct val="100000"/>
              </a:lnSpc>
              <a:spcBef>
                <a:spcPts val="0"/>
              </a:spcBef>
              <a:spcAft>
                <a:spcPts val="0"/>
              </a:spcAft>
              <a:buSzPts val="1400"/>
              <a:buNone/>
              <a:defRPr>
                <a:solidFill>
                  <a:srgbClr val="888888"/>
                </a:solidFill>
              </a:defRPr>
            </a:lvl5pPr>
            <a:lvl6pPr lvl="5" algn="ctr">
              <a:lnSpc>
                <a:spcPct val="100000"/>
              </a:lnSpc>
              <a:spcBef>
                <a:spcPts val="0"/>
              </a:spcBef>
              <a:spcAft>
                <a:spcPts val="0"/>
              </a:spcAft>
              <a:buSzPts val="1400"/>
              <a:buNone/>
              <a:defRPr>
                <a:solidFill>
                  <a:srgbClr val="888888"/>
                </a:solidFill>
              </a:defRPr>
            </a:lvl6pPr>
            <a:lvl7pPr lvl="6" algn="ctr">
              <a:lnSpc>
                <a:spcPct val="100000"/>
              </a:lnSpc>
              <a:spcBef>
                <a:spcPts val="0"/>
              </a:spcBef>
              <a:spcAft>
                <a:spcPts val="0"/>
              </a:spcAft>
              <a:buSzPts val="1400"/>
              <a:buNone/>
              <a:defRPr>
                <a:solidFill>
                  <a:srgbClr val="888888"/>
                </a:solidFill>
              </a:defRPr>
            </a:lvl7pPr>
            <a:lvl8pPr lvl="7" algn="ctr">
              <a:lnSpc>
                <a:spcPct val="100000"/>
              </a:lnSpc>
              <a:spcBef>
                <a:spcPts val="0"/>
              </a:spcBef>
              <a:spcAft>
                <a:spcPts val="0"/>
              </a:spcAft>
              <a:buSzPts val="1400"/>
              <a:buNone/>
              <a:defRPr>
                <a:solidFill>
                  <a:srgbClr val="888888"/>
                </a:solidFill>
              </a:defRPr>
            </a:lvl8pPr>
            <a:lvl9pPr lvl="8" algn="ctr">
              <a:lnSpc>
                <a:spcPct val="100000"/>
              </a:lnSpc>
              <a:spcBef>
                <a:spcPts val="0"/>
              </a:spcBef>
              <a:spcAft>
                <a:spcPts val="0"/>
              </a:spcAft>
              <a:buSzPts val="1400"/>
              <a:buNone/>
              <a:defRPr>
                <a:solidFill>
                  <a:srgbClr val="888888"/>
                </a:solidFill>
              </a:defRPr>
            </a:lvl9pPr>
          </a:lstStyle>
          <a:p>
            <a:endParaRPr/>
          </a:p>
        </p:txBody>
      </p:sp>
      <p:sp>
        <p:nvSpPr>
          <p:cNvPr id="78" name="Google Shape;78;p71"/>
          <p:cNvSpPr txBox="1">
            <a:spLocks noGrp="1"/>
          </p:cNvSpPr>
          <p:nvPr>
            <p:ph type="dt" idx="10"/>
          </p:nvPr>
        </p:nvSpPr>
        <p:spPr>
          <a:xfrm>
            <a:off x="457200" y="18360"/>
            <a:ext cx="2895120" cy="32868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9" name="Google Shape;79;p71"/>
          <p:cNvSpPr txBox="1">
            <a:spLocks noGrp="1"/>
          </p:cNvSpPr>
          <p:nvPr>
            <p:ph type="ftr" idx="11"/>
          </p:nvPr>
        </p:nvSpPr>
        <p:spPr>
          <a:xfrm>
            <a:off x="3429000" y="18360"/>
            <a:ext cx="4114440" cy="32868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0" name="Google Shape;80;p71"/>
          <p:cNvSpPr txBox="1">
            <a:spLocks noGrp="1"/>
          </p:cNvSpPr>
          <p:nvPr>
            <p:ph type="sldNum" idx="12"/>
          </p:nvPr>
        </p:nvSpPr>
        <p:spPr>
          <a:xfrm>
            <a:off x="7620120" y="18360"/>
            <a:ext cx="1066320" cy="328680"/>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400"/>
              <a:buFont typeface="Arial"/>
              <a:buNone/>
              <a:defRPr/>
            </a:lvl1pPr>
            <a:lvl2pPr marL="0" marR="0" lvl="1" indent="0" algn="l">
              <a:lnSpc>
                <a:spcPct val="100000"/>
              </a:lnSpc>
              <a:spcBef>
                <a:spcPts val="0"/>
              </a:spcBef>
              <a:spcAft>
                <a:spcPts val="0"/>
              </a:spcAft>
              <a:buClr>
                <a:srgbClr val="000000"/>
              </a:buClr>
              <a:buSzPts val="1400"/>
              <a:buFont typeface="Arial"/>
              <a:buNone/>
              <a:defRPr/>
            </a:lvl2pPr>
            <a:lvl3pPr marL="0" marR="0" lvl="2" indent="0" algn="l">
              <a:lnSpc>
                <a:spcPct val="100000"/>
              </a:lnSpc>
              <a:spcBef>
                <a:spcPts val="0"/>
              </a:spcBef>
              <a:spcAft>
                <a:spcPts val="0"/>
              </a:spcAft>
              <a:buClr>
                <a:srgbClr val="000000"/>
              </a:buClr>
              <a:buSzPts val="1400"/>
              <a:buFont typeface="Arial"/>
              <a:buNone/>
              <a:defRPr/>
            </a:lvl3pPr>
            <a:lvl4pPr marL="0" marR="0" lvl="3" indent="0" algn="l">
              <a:lnSpc>
                <a:spcPct val="100000"/>
              </a:lnSpc>
              <a:spcBef>
                <a:spcPts val="0"/>
              </a:spcBef>
              <a:spcAft>
                <a:spcPts val="0"/>
              </a:spcAft>
              <a:buClr>
                <a:srgbClr val="000000"/>
              </a:buClr>
              <a:buSzPts val="1400"/>
              <a:buFont typeface="Arial"/>
              <a:buNone/>
              <a:defRPr/>
            </a:lvl4pPr>
            <a:lvl5pPr marL="0" marR="0" lvl="4" indent="0" algn="l">
              <a:lnSpc>
                <a:spcPct val="100000"/>
              </a:lnSpc>
              <a:spcBef>
                <a:spcPts val="0"/>
              </a:spcBef>
              <a:spcAft>
                <a:spcPts val="0"/>
              </a:spcAft>
              <a:buClr>
                <a:srgbClr val="000000"/>
              </a:buClr>
              <a:buSzPts val="1400"/>
              <a:buFont typeface="Arial"/>
              <a:buNone/>
              <a:defRPr/>
            </a:lvl5pPr>
            <a:lvl6pPr marL="0" marR="0" lvl="5" indent="0" algn="l">
              <a:lnSpc>
                <a:spcPct val="100000"/>
              </a:lnSpc>
              <a:spcBef>
                <a:spcPts val="0"/>
              </a:spcBef>
              <a:spcAft>
                <a:spcPts val="0"/>
              </a:spcAft>
              <a:buClr>
                <a:srgbClr val="000000"/>
              </a:buClr>
              <a:buSzPts val="1400"/>
              <a:buFont typeface="Arial"/>
              <a:buNone/>
              <a:defRPr/>
            </a:lvl6pPr>
            <a:lvl7pPr marL="0" marR="0" lvl="6" indent="0" algn="l">
              <a:lnSpc>
                <a:spcPct val="100000"/>
              </a:lnSpc>
              <a:spcBef>
                <a:spcPts val="0"/>
              </a:spcBef>
              <a:spcAft>
                <a:spcPts val="0"/>
              </a:spcAft>
              <a:buClr>
                <a:srgbClr val="000000"/>
              </a:buClr>
              <a:buSzPts val="1400"/>
              <a:buFont typeface="Arial"/>
              <a:buNone/>
              <a:defRPr/>
            </a:lvl7pPr>
            <a:lvl8pPr marL="0" marR="0" lvl="7" indent="0" algn="l">
              <a:lnSpc>
                <a:spcPct val="100000"/>
              </a:lnSpc>
              <a:spcBef>
                <a:spcPts val="0"/>
              </a:spcBef>
              <a:spcAft>
                <a:spcPts val="0"/>
              </a:spcAft>
              <a:buClr>
                <a:srgbClr val="000000"/>
              </a:buClr>
              <a:buSzPts val="1400"/>
              <a:buFont typeface="Arial"/>
              <a:buNone/>
              <a:defRPr/>
            </a:lvl8pPr>
            <a:lvl9pPr marL="0" marR="0" lvl="8" indent="0" algn="l">
              <a:lnSpc>
                <a:spcPct val="100000"/>
              </a:lnSpc>
              <a:spcBef>
                <a:spcPts val="0"/>
              </a:spcBef>
              <a:spcAft>
                <a:spcPts val="0"/>
              </a:spcAft>
              <a:buClr>
                <a:srgbClr val="000000"/>
              </a:buClr>
              <a:buSzPts val="1400"/>
              <a:buFont typeface="Arial"/>
              <a:buNone/>
              <a:defRPr/>
            </a:lvl9pPr>
          </a:lstStyle>
          <a:p>
            <a:pPr marL="0" lvl="0" indent="0" algn="l" rtl="0">
              <a:spcBef>
                <a:spcPts val="0"/>
              </a:spcBef>
              <a:spcAft>
                <a:spcPts val="0"/>
              </a:spcAft>
              <a:buNone/>
            </a:pPr>
            <a:fld id="{00000000-1234-1234-1234-123412341234}" type="slidenum">
              <a:rPr lang="es-PY"/>
              <a:t>‹Nº›</a:t>
            </a:fld>
            <a:endParaRPr/>
          </a:p>
        </p:txBody>
      </p:sp>
    </p:spTree>
    <p:extLst>
      <p:ext uri="{BB962C8B-B14F-4D97-AF65-F5344CB8AC3E}">
        <p14:creationId xmlns:p14="http://schemas.microsoft.com/office/powerpoint/2010/main" val="182938152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Diapositiva de título" type="title">
  <p:cSld name="TITLE">
    <p:spTree>
      <p:nvGrpSpPr>
        <p:cNvPr id="1" name="Shape 120"/>
        <p:cNvGrpSpPr/>
        <p:nvPr/>
      </p:nvGrpSpPr>
      <p:grpSpPr>
        <a:xfrm>
          <a:off x="0" y="0"/>
          <a:ext cx="0" cy="0"/>
          <a:chOff x="0" y="0"/>
          <a:chExt cx="0" cy="0"/>
        </a:xfrm>
      </p:grpSpPr>
      <p:sp>
        <p:nvSpPr>
          <p:cNvPr id="121" name="Google Shape;121;p50"/>
          <p:cNvSpPr txBox="1">
            <a:spLocks noGrp="1"/>
          </p:cNvSpPr>
          <p:nvPr>
            <p:ph type="ctrTitle"/>
          </p:nvPr>
        </p:nvSpPr>
        <p:spPr>
          <a:xfrm>
            <a:off x="685800" y="2130425"/>
            <a:ext cx="7772400" cy="14700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2" name="Google Shape;122;p50"/>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a:endParaRPr/>
          </a:p>
        </p:txBody>
      </p:sp>
      <p:sp>
        <p:nvSpPr>
          <p:cNvPr id="123" name="Google Shape;123;p50"/>
          <p:cNvSpPr txBox="1">
            <a:spLocks noGrp="1"/>
          </p:cNvSpPr>
          <p:nvPr>
            <p:ph type="dt" idx="10"/>
          </p:nvPr>
        </p:nvSpPr>
        <p:spPr>
          <a:xfrm>
            <a:off x="457200" y="6356350"/>
            <a:ext cx="21336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4" name="Google Shape;124;p50"/>
          <p:cNvSpPr txBox="1">
            <a:spLocks noGrp="1"/>
          </p:cNvSpPr>
          <p:nvPr>
            <p:ph type="ftr" idx="11"/>
          </p:nvPr>
        </p:nvSpPr>
        <p:spPr>
          <a:xfrm>
            <a:off x="3124200" y="6356350"/>
            <a:ext cx="28956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5" name="Google Shape;125;p50"/>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PY"/>
              <a:t>‹Nº›</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ítulo y objetos" type="obj">
  <p:cSld name="OBJECT">
    <p:spTree>
      <p:nvGrpSpPr>
        <p:cNvPr id="1" name="Shape 126"/>
        <p:cNvGrpSpPr/>
        <p:nvPr/>
      </p:nvGrpSpPr>
      <p:grpSpPr>
        <a:xfrm>
          <a:off x="0" y="0"/>
          <a:ext cx="0" cy="0"/>
          <a:chOff x="0" y="0"/>
          <a:chExt cx="0" cy="0"/>
        </a:xfrm>
      </p:grpSpPr>
      <p:sp>
        <p:nvSpPr>
          <p:cNvPr id="127" name="Google Shape;127;p73"/>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8" name="Google Shape;128;p73"/>
          <p:cNvSpPr txBox="1">
            <a:spLocks noGrp="1"/>
          </p:cNvSpPr>
          <p:nvPr>
            <p:ph type="body" idx="1"/>
          </p:nvPr>
        </p:nvSpPr>
        <p:spPr>
          <a:xfrm>
            <a:off x="457200" y="1600200"/>
            <a:ext cx="8229600" cy="4526100"/>
          </a:xfrm>
          <a:prstGeom prst="rect">
            <a:avLst/>
          </a:prstGeom>
          <a:noFill/>
          <a:ln>
            <a:noFill/>
          </a:ln>
        </p:spPr>
        <p:txBody>
          <a:bodyPr spcFirstLastPara="1" wrap="square" lIns="91425" tIns="45700" rIns="91425" bIns="45700" anchor="t" anchorCtr="0">
            <a:no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29" name="Google Shape;129;p73"/>
          <p:cNvSpPr txBox="1">
            <a:spLocks noGrp="1"/>
          </p:cNvSpPr>
          <p:nvPr>
            <p:ph type="dt" idx="10"/>
          </p:nvPr>
        </p:nvSpPr>
        <p:spPr>
          <a:xfrm>
            <a:off x="457200" y="6356350"/>
            <a:ext cx="21336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0" name="Google Shape;130;p73"/>
          <p:cNvSpPr txBox="1">
            <a:spLocks noGrp="1"/>
          </p:cNvSpPr>
          <p:nvPr>
            <p:ph type="ftr" idx="11"/>
          </p:nvPr>
        </p:nvSpPr>
        <p:spPr>
          <a:xfrm>
            <a:off x="3124200" y="6356350"/>
            <a:ext cx="28956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1" name="Google Shape;131;p73"/>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PY"/>
              <a:t>‹Nº›</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Encabezado de sección" type="secHead">
  <p:cSld name="SECTION_HEADER">
    <p:spTree>
      <p:nvGrpSpPr>
        <p:cNvPr id="1" name="Shape 132"/>
        <p:cNvGrpSpPr/>
        <p:nvPr/>
      </p:nvGrpSpPr>
      <p:grpSpPr>
        <a:xfrm>
          <a:off x="0" y="0"/>
          <a:ext cx="0" cy="0"/>
          <a:chOff x="0" y="0"/>
          <a:chExt cx="0" cy="0"/>
        </a:xfrm>
      </p:grpSpPr>
      <p:sp>
        <p:nvSpPr>
          <p:cNvPr id="133" name="Google Shape;133;p74"/>
          <p:cNvSpPr txBox="1">
            <a:spLocks noGrp="1"/>
          </p:cNvSpPr>
          <p:nvPr>
            <p:ph type="title"/>
          </p:nvPr>
        </p:nvSpPr>
        <p:spPr>
          <a:xfrm>
            <a:off x="722313" y="4406900"/>
            <a:ext cx="7772400" cy="136200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Clr>
                <a:schemeClr val="dk1"/>
              </a:buClr>
              <a:buSzPts val="4000"/>
              <a:buFont typeface="Calibri"/>
              <a:buNone/>
              <a:defRPr sz="4000" b="1"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4" name="Google Shape;134;p74"/>
          <p:cNvSpPr txBox="1">
            <a:spLocks noGrp="1"/>
          </p:cNvSpPr>
          <p:nvPr>
            <p:ph type="body" idx="1"/>
          </p:nvPr>
        </p:nvSpPr>
        <p:spPr>
          <a:xfrm>
            <a:off x="722313" y="2906713"/>
            <a:ext cx="7772400" cy="1500300"/>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400"/>
              </a:spcBef>
              <a:spcAft>
                <a:spcPts val="0"/>
              </a:spcAft>
              <a:buClr>
                <a:srgbClr val="888888"/>
              </a:buClr>
              <a:buSzPts val="2000"/>
              <a:buNone/>
              <a:defRPr sz="2000">
                <a:solidFill>
                  <a:srgbClr val="888888"/>
                </a:solidFill>
              </a:defRPr>
            </a:lvl1pPr>
            <a:lvl2pPr marL="914400" lvl="1" indent="-228600" algn="l">
              <a:lnSpc>
                <a:spcPct val="100000"/>
              </a:lnSpc>
              <a:spcBef>
                <a:spcPts val="360"/>
              </a:spcBef>
              <a:spcAft>
                <a:spcPts val="0"/>
              </a:spcAft>
              <a:buClr>
                <a:srgbClr val="888888"/>
              </a:buClr>
              <a:buSzPts val="1800"/>
              <a:buNone/>
              <a:defRPr sz="1800">
                <a:solidFill>
                  <a:srgbClr val="888888"/>
                </a:solidFill>
              </a:defRPr>
            </a:lvl2pPr>
            <a:lvl3pPr marL="1371600" lvl="2" indent="-228600" algn="l">
              <a:lnSpc>
                <a:spcPct val="100000"/>
              </a:lnSpc>
              <a:spcBef>
                <a:spcPts val="320"/>
              </a:spcBef>
              <a:spcAft>
                <a:spcPts val="0"/>
              </a:spcAft>
              <a:buClr>
                <a:srgbClr val="888888"/>
              </a:buClr>
              <a:buSzPts val="1600"/>
              <a:buNone/>
              <a:defRPr sz="1600">
                <a:solidFill>
                  <a:srgbClr val="888888"/>
                </a:solidFill>
              </a:defRPr>
            </a:lvl3pPr>
            <a:lvl4pPr marL="1828800" lvl="3" indent="-228600" algn="l">
              <a:lnSpc>
                <a:spcPct val="100000"/>
              </a:lnSpc>
              <a:spcBef>
                <a:spcPts val="280"/>
              </a:spcBef>
              <a:spcAft>
                <a:spcPts val="0"/>
              </a:spcAft>
              <a:buClr>
                <a:srgbClr val="888888"/>
              </a:buClr>
              <a:buSzPts val="1400"/>
              <a:buNone/>
              <a:defRPr sz="1400">
                <a:solidFill>
                  <a:srgbClr val="888888"/>
                </a:solidFill>
              </a:defRPr>
            </a:lvl4pPr>
            <a:lvl5pPr marL="2286000" lvl="4" indent="-228600" algn="l">
              <a:lnSpc>
                <a:spcPct val="100000"/>
              </a:lnSpc>
              <a:spcBef>
                <a:spcPts val="280"/>
              </a:spcBef>
              <a:spcAft>
                <a:spcPts val="0"/>
              </a:spcAft>
              <a:buClr>
                <a:srgbClr val="888888"/>
              </a:buClr>
              <a:buSzPts val="1400"/>
              <a:buNone/>
              <a:defRPr sz="1400">
                <a:solidFill>
                  <a:srgbClr val="888888"/>
                </a:solidFill>
              </a:defRPr>
            </a:lvl5pPr>
            <a:lvl6pPr marL="2743200" lvl="5" indent="-228600" algn="l">
              <a:lnSpc>
                <a:spcPct val="100000"/>
              </a:lnSpc>
              <a:spcBef>
                <a:spcPts val="280"/>
              </a:spcBef>
              <a:spcAft>
                <a:spcPts val="0"/>
              </a:spcAft>
              <a:buClr>
                <a:srgbClr val="888888"/>
              </a:buClr>
              <a:buSzPts val="1400"/>
              <a:buNone/>
              <a:defRPr sz="1400">
                <a:solidFill>
                  <a:srgbClr val="888888"/>
                </a:solidFill>
              </a:defRPr>
            </a:lvl6pPr>
            <a:lvl7pPr marL="3200400" lvl="6" indent="-228600" algn="l">
              <a:lnSpc>
                <a:spcPct val="100000"/>
              </a:lnSpc>
              <a:spcBef>
                <a:spcPts val="280"/>
              </a:spcBef>
              <a:spcAft>
                <a:spcPts val="0"/>
              </a:spcAft>
              <a:buClr>
                <a:srgbClr val="888888"/>
              </a:buClr>
              <a:buSzPts val="1400"/>
              <a:buNone/>
              <a:defRPr sz="1400">
                <a:solidFill>
                  <a:srgbClr val="888888"/>
                </a:solidFill>
              </a:defRPr>
            </a:lvl7pPr>
            <a:lvl8pPr marL="3657600" lvl="7" indent="-228600" algn="l">
              <a:lnSpc>
                <a:spcPct val="100000"/>
              </a:lnSpc>
              <a:spcBef>
                <a:spcPts val="280"/>
              </a:spcBef>
              <a:spcAft>
                <a:spcPts val="0"/>
              </a:spcAft>
              <a:buClr>
                <a:srgbClr val="888888"/>
              </a:buClr>
              <a:buSzPts val="1400"/>
              <a:buNone/>
              <a:defRPr sz="1400">
                <a:solidFill>
                  <a:srgbClr val="888888"/>
                </a:solidFill>
              </a:defRPr>
            </a:lvl8pPr>
            <a:lvl9pPr marL="4114800" lvl="8" indent="-228600" algn="l">
              <a:lnSpc>
                <a:spcPct val="100000"/>
              </a:lnSpc>
              <a:spcBef>
                <a:spcPts val="280"/>
              </a:spcBef>
              <a:spcAft>
                <a:spcPts val="0"/>
              </a:spcAft>
              <a:buClr>
                <a:srgbClr val="888888"/>
              </a:buClr>
              <a:buSzPts val="1400"/>
              <a:buNone/>
              <a:defRPr sz="1400">
                <a:solidFill>
                  <a:srgbClr val="888888"/>
                </a:solidFill>
              </a:defRPr>
            </a:lvl9pPr>
          </a:lstStyle>
          <a:p>
            <a:endParaRPr/>
          </a:p>
        </p:txBody>
      </p:sp>
      <p:sp>
        <p:nvSpPr>
          <p:cNvPr id="135" name="Google Shape;135;p74"/>
          <p:cNvSpPr txBox="1">
            <a:spLocks noGrp="1"/>
          </p:cNvSpPr>
          <p:nvPr>
            <p:ph type="dt" idx="10"/>
          </p:nvPr>
        </p:nvSpPr>
        <p:spPr>
          <a:xfrm>
            <a:off x="457200" y="6356350"/>
            <a:ext cx="21336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6" name="Google Shape;136;p74"/>
          <p:cNvSpPr txBox="1">
            <a:spLocks noGrp="1"/>
          </p:cNvSpPr>
          <p:nvPr>
            <p:ph type="ftr" idx="11"/>
          </p:nvPr>
        </p:nvSpPr>
        <p:spPr>
          <a:xfrm>
            <a:off x="3124200" y="6356350"/>
            <a:ext cx="28956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7" name="Google Shape;137;p74"/>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PY"/>
              <a:t>‹Nº›</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Dos objetos" type="twoObj">
  <p:cSld name="TWO_OBJECTS">
    <p:spTree>
      <p:nvGrpSpPr>
        <p:cNvPr id="1" name="Shape 138"/>
        <p:cNvGrpSpPr/>
        <p:nvPr/>
      </p:nvGrpSpPr>
      <p:grpSpPr>
        <a:xfrm>
          <a:off x="0" y="0"/>
          <a:ext cx="0" cy="0"/>
          <a:chOff x="0" y="0"/>
          <a:chExt cx="0" cy="0"/>
        </a:xfrm>
      </p:grpSpPr>
      <p:sp>
        <p:nvSpPr>
          <p:cNvPr id="139" name="Google Shape;139;p75"/>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0" name="Google Shape;140;p75"/>
          <p:cNvSpPr txBox="1">
            <a:spLocks noGrp="1"/>
          </p:cNvSpPr>
          <p:nvPr>
            <p:ph type="body" idx="1"/>
          </p:nvPr>
        </p:nvSpPr>
        <p:spPr>
          <a:xfrm>
            <a:off x="457200" y="1600200"/>
            <a:ext cx="4038600" cy="4526100"/>
          </a:xfrm>
          <a:prstGeom prst="rect">
            <a:avLst/>
          </a:prstGeom>
          <a:noFill/>
          <a:ln>
            <a:noFill/>
          </a:ln>
        </p:spPr>
        <p:txBody>
          <a:bodyPr spcFirstLastPara="1" wrap="square" lIns="91425" tIns="45700" rIns="91425" bIns="45700" anchor="t" anchorCtr="0">
            <a:noAutofit/>
          </a:bodyPr>
          <a:lstStyle>
            <a:lvl1pPr marL="457200" lvl="0" indent="-406400" algn="l">
              <a:lnSpc>
                <a:spcPct val="100000"/>
              </a:lnSpc>
              <a:spcBef>
                <a:spcPts val="560"/>
              </a:spcBef>
              <a:spcAft>
                <a:spcPts val="0"/>
              </a:spcAft>
              <a:buClr>
                <a:schemeClr val="dk1"/>
              </a:buClr>
              <a:buSzPts val="2800"/>
              <a:buChar char="•"/>
              <a:defRPr sz="2800"/>
            </a:lvl1pPr>
            <a:lvl2pPr marL="914400" lvl="1" indent="-381000" algn="l">
              <a:lnSpc>
                <a:spcPct val="100000"/>
              </a:lnSpc>
              <a:spcBef>
                <a:spcPts val="480"/>
              </a:spcBef>
              <a:spcAft>
                <a:spcPts val="0"/>
              </a:spcAft>
              <a:buClr>
                <a:schemeClr val="dk1"/>
              </a:buClr>
              <a:buSzPts val="2400"/>
              <a:buChar char="–"/>
              <a:defRPr sz="2400"/>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141" name="Google Shape;141;p75"/>
          <p:cNvSpPr txBox="1">
            <a:spLocks noGrp="1"/>
          </p:cNvSpPr>
          <p:nvPr>
            <p:ph type="body" idx="2"/>
          </p:nvPr>
        </p:nvSpPr>
        <p:spPr>
          <a:xfrm>
            <a:off x="4648200" y="1600200"/>
            <a:ext cx="4038600" cy="4526100"/>
          </a:xfrm>
          <a:prstGeom prst="rect">
            <a:avLst/>
          </a:prstGeom>
          <a:noFill/>
          <a:ln>
            <a:noFill/>
          </a:ln>
        </p:spPr>
        <p:txBody>
          <a:bodyPr spcFirstLastPara="1" wrap="square" lIns="91425" tIns="45700" rIns="91425" bIns="45700" anchor="t" anchorCtr="0">
            <a:noAutofit/>
          </a:bodyPr>
          <a:lstStyle>
            <a:lvl1pPr marL="457200" lvl="0" indent="-406400" algn="l">
              <a:lnSpc>
                <a:spcPct val="100000"/>
              </a:lnSpc>
              <a:spcBef>
                <a:spcPts val="560"/>
              </a:spcBef>
              <a:spcAft>
                <a:spcPts val="0"/>
              </a:spcAft>
              <a:buClr>
                <a:schemeClr val="dk1"/>
              </a:buClr>
              <a:buSzPts val="2800"/>
              <a:buChar char="•"/>
              <a:defRPr sz="2800"/>
            </a:lvl1pPr>
            <a:lvl2pPr marL="914400" lvl="1" indent="-381000" algn="l">
              <a:lnSpc>
                <a:spcPct val="100000"/>
              </a:lnSpc>
              <a:spcBef>
                <a:spcPts val="480"/>
              </a:spcBef>
              <a:spcAft>
                <a:spcPts val="0"/>
              </a:spcAft>
              <a:buClr>
                <a:schemeClr val="dk1"/>
              </a:buClr>
              <a:buSzPts val="2400"/>
              <a:buChar char="–"/>
              <a:defRPr sz="2400"/>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142" name="Google Shape;142;p75"/>
          <p:cNvSpPr txBox="1">
            <a:spLocks noGrp="1"/>
          </p:cNvSpPr>
          <p:nvPr>
            <p:ph type="dt" idx="10"/>
          </p:nvPr>
        </p:nvSpPr>
        <p:spPr>
          <a:xfrm>
            <a:off x="457200" y="6356350"/>
            <a:ext cx="21336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3" name="Google Shape;143;p75"/>
          <p:cNvSpPr txBox="1">
            <a:spLocks noGrp="1"/>
          </p:cNvSpPr>
          <p:nvPr>
            <p:ph type="ftr" idx="11"/>
          </p:nvPr>
        </p:nvSpPr>
        <p:spPr>
          <a:xfrm>
            <a:off x="3124200" y="6356350"/>
            <a:ext cx="28956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4" name="Google Shape;144;p75"/>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PY"/>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Content" type="obj">
  <p:cSld name="OBJECT">
    <p:spTree>
      <p:nvGrpSpPr>
        <p:cNvPr id="1" name="Shape 18"/>
        <p:cNvGrpSpPr/>
        <p:nvPr/>
      </p:nvGrpSpPr>
      <p:grpSpPr>
        <a:xfrm>
          <a:off x="0" y="0"/>
          <a:ext cx="0" cy="0"/>
          <a:chOff x="0" y="0"/>
          <a:chExt cx="0" cy="0"/>
        </a:xfrm>
      </p:grpSpPr>
      <p:sp>
        <p:nvSpPr>
          <p:cNvPr id="19" name="Google Shape;19;p53"/>
          <p:cNvSpPr txBox="1">
            <a:spLocks noGrp="1"/>
          </p:cNvSpPr>
          <p:nvPr>
            <p:ph type="title"/>
          </p:nvPr>
        </p:nvSpPr>
        <p:spPr>
          <a:xfrm>
            <a:off x="457200" y="533520"/>
            <a:ext cx="8229240" cy="99072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 name="Google Shape;20;p53"/>
          <p:cNvSpPr txBox="1">
            <a:spLocks noGrp="1"/>
          </p:cNvSpPr>
          <p:nvPr>
            <p:ph type="body" idx="1"/>
          </p:nvPr>
        </p:nvSpPr>
        <p:spPr>
          <a:xfrm>
            <a:off x="457200" y="1600200"/>
            <a:ext cx="8229240" cy="487656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omparación" type="twoTxTwoObj">
  <p:cSld name="TWO_OBJECTS_WITH_TEXT">
    <p:spTree>
      <p:nvGrpSpPr>
        <p:cNvPr id="1" name="Shape 145"/>
        <p:cNvGrpSpPr/>
        <p:nvPr/>
      </p:nvGrpSpPr>
      <p:grpSpPr>
        <a:xfrm>
          <a:off x="0" y="0"/>
          <a:ext cx="0" cy="0"/>
          <a:chOff x="0" y="0"/>
          <a:chExt cx="0" cy="0"/>
        </a:xfrm>
      </p:grpSpPr>
      <p:sp>
        <p:nvSpPr>
          <p:cNvPr id="146" name="Google Shape;146;p7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chemeClr val="dk1"/>
              </a:buClr>
              <a:buSzPts val="44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7" name="Google Shape;147;p76"/>
          <p:cNvSpPr txBox="1">
            <a:spLocks noGrp="1"/>
          </p:cNvSpPr>
          <p:nvPr>
            <p:ph type="body" idx="1"/>
          </p:nvPr>
        </p:nvSpPr>
        <p:spPr>
          <a:xfrm>
            <a:off x="457200" y="1535113"/>
            <a:ext cx="4040100" cy="639900"/>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148" name="Google Shape;148;p76"/>
          <p:cNvSpPr txBox="1">
            <a:spLocks noGrp="1"/>
          </p:cNvSpPr>
          <p:nvPr>
            <p:ph type="body" idx="2"/>
          </p:nvPr>
        </p:nvSpPr>
        <p:spPr>
          <a:xfrm>
            <a:off x="457200" y="2174875"/>
            <a:ext cx="4040100" cy="3951300"/>
          </a:xfrm>
          <a:prstGeom prst="rect">
            <a:avLst/>
          </a:prstGeom>
          <a:noFill/>
          <a:ln>
            <a:noFill/>
          </a:ln>
        </p:spPr>
        <p:txBody>
          <a:bodyPr spcFirstLastPara="1" wrap="square" lIns="91425" tIns="45700" rIns="91425" bIns="45700" anchor="t" anchorCtr="0">
            <a:noAutofit/>
          </a:bodyPr>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149" name="Google Shape;149;p76"/>
          <p:cNvSpPr txBox="1">
            <a:spLocks noGrp="1"/>
          </p:cNvSpPr>
          <p:nvPr>
            <p:ph type="body" idx="3"/>
          </p:nvPr>
        </p:nvSpPr>
        <p:spPr>
          <a:xfrm>
            <a:off x="4645025" y="1535113"/>
            <a:ext cx="4041900" cy="639900"/>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150" name="Google Shape;150;p76"/>
          <p:cNvSpPr txBox="1">
            <a:spLocks noGrp="1"/>
          </p:cNvSpPr>
          <p:nvPr>
            <p:ph type="body" idx="4"/>
          </p:nvPr>
        </p:nvSpPr>
        <p:spPr>
          <a:xfrm>
            <a:off x="4645025" y="2174875"/>
            <a:ext cx="4041900" cy="3951300"/>
          </a:xfrm>
          <a:prstGeom prst="rect">
            <a:avLst/>
          </a:prstGeom>
          <a:noFill/>
          <a:ln>
            <a:noFill/>
          </a:ln>
        </p:spPr>
        <p:txBody>
          <a:bodyPr spcFirstLastPara="1" wrap="square" lIns="91425" tIns="45700" rIns="91425" bIns="45700" anchor="t" anchorCtr="0">
            <a:noAutofit/>
          </a:bodyPr>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151" name="Google Shape;151;p76"/>
          <p:cNvSpPr txBox="1">
            <a:spLocks noGrp="1"/>
          </p:cNvSpPr>
          <p:nvPr>
            <p:ph type="dt" idx="10"/>
          </p:nvPr>
        </p:nvSpPr>
        <p:spPr>
          <a:xfrm>
            <a:off x="457200" y="6356350"/>
            <a:ext cx="21336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2" name="Google Shape;152;p76"/>
          <p:cNvSpPr txBox="1">
            <a:spLocks noGrp="1"/>
          </p:cNvSpPr>
          <p:nvPr>
            <p:ph type="ftr" idx="11"/>
          </p:nvPr>
        </p:nvSpPr>
        <p:spPr>
          <a:xfrm>
            <a:off x="3124200" y="6356350"/>
            <a:ext cx="28956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3" name="Google Shape;153;p76"/>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PY"/>
              <a:t>‹Nº›</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Sólo el título" type="titleOnly">
  <p:cSld name="TITLE_ONLY">
    <p:spTree>
      <p:nvGrpSpPr>
        <p:cNvPr id="1" name="Shape 154"/>
        <p:cNvGrpSpPr/>
        <p:nvPr/>
      </p:nvGrpSpPr>
      <p:grpSpPr>
        <a:xfrm>
          <a:off x="0" y="0"/>
          <a:ext cx="0" cy="0"/>
          <a:chOff x="0" y="0"/>
          <a:chExt cx="0" cy="0"/>
        </a:xfrm>
      </p:grpSpPr>
      <p:sp>
        <p:nvSpPr>
          <p:cNvPr id="155" name="Google Shape;155;p7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6" name="Google Shape;156;p77"/>
          <p:cNvSpPr txBox="1">
            <a:spLocks noGrp="1"/>
          </p:cNvSpPr>
          <p:nvPr>
            <p:ph type="dt" idx="10"/>
          </p:nvPr>
        </p:nvSpPr>
        <p:spPr>
          <a:xfrm>
            <a:off x="457200" y="6356350"/>
            <a:ext cx="21336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7" name="Google Shape;157;p77"/>
          <p:cNvSpPr txBox="1">
            <a:spLocks noGrp="1"/>
          </p:cNvSpPr>
          <p:nvPr>
            <p:ph type="ftr" idx="11"/>
          </p:nvPr>
        </p:nvSpPr>
        <p:spPr>
          <a:xfrm>
            <a:off x="3124200" y="6356350"/>
            <a:ext cx="28956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8" name="Google Shape;158;p77"/>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PY"/>
              <a:t>‹Nº›</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En blanco" type="blank">
  <p:cSld name="BLANK">
    <p:spTree>
      <p:nvGrpSpPr>
        <p:cNvPr id="1" name="Shape 159"/>
        <p:cNvGrpSpPr/>
        <p:nvPr/>
      </p:nvGrpSpPr>
      <p:grpSpPr>
        <a:xfrm>
          <a:off x="0" y="0"/>
          <a:ext cx="0" cy="0"/>
          <a:chOff x="0" y="0"/>
          <a:chExt cx="0" cy="0"/>
        </a:xfrm>
      </p:grpSpPr>
      <p:sp>
        <p:nvSpPr>
          <p:cNvPr id="160" name="Google Shape;160;p78"/>
          <p:cNvSpPr txBox="1">
            <a:spLocks noGrp="1"/>
          </p:cNvSpPr>
          <p:nvPr>
            <p:ph type="dt" idx="10"/>
          </p:nvPr>
        </p:nvSpPr>
        <p:spPr>
          <a:xfrm>
            <a:off x="457200" y="6356350"/>
            <a:ext cx="21336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1" name="Google Shape;161;p78"/>
          <p:cNvSpPr txBox="1">
            <a:spLocks noGrp="1"/>
          </p:cNvSpPr>
          <p:nvPr>
            <p:ph type="ftr" idx="11"/>
          </p:nvPr>
        </p:nvSpPr>
        <p:spPr>
          <a:xfrm>
            <a:off x="3124200" y="6356350"/>
            <a:ext cx="28956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2" name="Google Shape;162;p78"/>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PY"/>
              <a:t>‹Nº›</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Contenido con título" type="objTx">
  <p:cSld name="OBJECT_WITH_CAPTION_TEXT">
    <p:spTree>
      <p:nvGrpSpPr>
        <p:cNvPr id="1" name="Shape 163"/>
        <p:cNvGrpSpPr/>
        <p:nvPr/>
      </p:nvGrpSpPr>
      <p:grpSpPr>
        <a:xfrm>
          <a:off x="0" y="0"/>
          <a:ext cx="0" cy="0"/>
          <a:chOff x="0" y="0"/>
          <a:chExt cx="0" cy="0"/>
        </a:xfrm>
      </p:grpSpPr>
      <p:sp>
        <p:nvSpPr>
          <p:cNvPr id="164" name="Google Shape;164;p79"/>
          <p:cNvSpPr txBox="1">
            <a:spLocks noGrp="1"/>
          </p:cNvSpPr>
          <p:nvPr>
            <p:ph type="title"/>
          </p:nvPr>
        </p:nvSpPr>
        <p:spPr>
          <a:xfrm>
            <a:off x="457200" y="273050"/>
            <a:ext cx="3008400" cy="116190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Clr>
                <a:schemeClr val="dk1"/>
              </a:buClr>
              <a:buSzPts val="2000"/>
              <a:buFont typeface="Calibri"/>
              <a:buNone/>
              <a:defRPr sz="20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5" name="Google Shape;165;p79"/>
          <p:cNvSpPr txBox="1">
            <a:spLocks noGrp="1"/>
          </p:cNvSpPr>
          <p:nvPr>
            <p:ph type="body" idx="1"/>
          </p:nvPr>
        </p:nvSpPr>
        <p:spPr>
          <a:xfrm>
            <a:off x="3575050" y="273050"/>
            <a:ext cx="5111700" cy="5853000"/>
          </a:xfrm>
          <a:prstGeom prst="rect">
            <a:avLst/>
          </a:prstGeom>
          <a:noFill/>
          <a:ln>
            <a:noFill/>
          </a:ln>
        </p:spPr>
        <p:txBody>
          <a:bodyPr spcFirstLastPara="1" wrap="square" lIns="91425" tIns="45700" rIns="91425" bIns="45700" anchor="t" anchorCtr="0">
            <a:noAutofit/>
          </a:bodyPr>
          <a:lstStyle>
            <a:lvl1pPr marL="457200" lvl="0" indent="-431800" algn="l">
              <a:lnSpc>
                <a:spcPct val="100000"/>
              </a:lnSpc>
              <a:spcBef>
                <a:spcPts val="640"/>
              </a:spcBef>
              <a:spcAft>
                <a:spcPts val="0"/>
              </a:spcAft>
              <a:buClr>
                <a:schemeClr val="dk1"/>
              </a:buClr>
              <a:buSzPts val="3200"/>
              <a:buChar char="•"/>
              <a:defRPr sz="3200"/>
            </a:lvl1pPr>
            <a:lvl2pPr marL="914400" lvl="1" indent="-406400" algn="l">
              <a:lnSpc>
                <a:spcPct val="100000"/>
              </a:lnSpc>
              <a:spcBef>
                <a:spcPts val="560"/>
              </a:spcBef>
              <a:spcAft>
                <a:spcPts val="0"/>
              </a:spcAft>
              <a:buClr>
                <a:schemeClr val="dk1"/>
              </a:buClr>
              <a:buSzPts val="2800"/>
              <a:buChar char="–"/>
              <a:defRPr sz="2800"/>
            </a:lvl2pPr>
            <a:lvl3pPr marL="1371600" lvl="2" indent="-381000" algn="l">
              <a:lnSpc>
                <a:spcPct val="100000"/>
              </a:lnSpc>
              <a:spcBef>
                <a:spcPts val="480"/>
              </a:spcBef>
              <a:spcAft>
                <a:spcPts val="0"/>
              </a:spcAft>
              <a:buClr>
                <a:schemeClr val="dk1"/>
              </a:buClr>
              <a:buSzPts val="2400"/>
              <a:buChar char="•"/>
              <a:defRPr sz="2400"/>
            </a:lvl3pPr>
            <a:lvl4pPr marL="1828800" lvl="3" indent="-355600" algn="l">
              <a:lnSpc>
                <a:spcPct val="100000"/>
              </a:lnSpc>
              <a:spcBef>
                <a:spcPts val="400"/>
              </a:spcBef>
              <a:spcAft>
                <a:spcPts val="0"/>
              </a:spcAft>
              <a:buClr>
                <a:schemeClr val="dk1"/>
              </a:buClr>
              <a:buSzPts val="2000"/>
              <a:buChar char="–"/>
              <a:defRPr sz="2000"/>
            </a:lvl4pPr>
            <a:lvl5pPr marL="2286000" lvl="4" indent="-355600" algn="l">
              <a:lnSpc>
                <a:spcPct val="100000"/>
              </a:lnSpc>
              <a:spcBef>
                <a:spcPts val="400"/>
              </a:spcBef>
              <a:spcAft>
                <a:spcPts val="0"/>
              </a:spcAft>
              <a:buClr>
                <a:schemeClr val="dk1"/>
              </a:buClr>
              <a:buSzPts val="2000"/>
              <a:buChar char="»"/>
              <a:defRPr sz="2000"/>
            </a:lvl5pPr>
            <a:lvl6pPr marL="2743200" lvl="5" indent="-355600" algn="l">
              <a:lnSpc>
                <a:spcPct val="100000"/>
              </a:lnSpc>
              <a:spcBef>
                <a:spcPts val="400"/>
              </a:spcBef>
              <a:spcAft>
                <a:spcPts val="0"/>
              </a:spcAft>
              <a:buClr>
                <a:schemeClr val="dk1"/>
              </a:buClr>
              <a:buSzPts val="2000"/>
              <a:buChar char="•"/>
              <a:defRPr sz="2000"/>
            </a:lvl6pPr>
            <a:lvl7pPr marL="3200400" lvl="6" indent="-355600" algn="l">
              <a:lnSpc>
                <a:spcPct val="100000"/>
              </a:lnSpc>
              <a:spcBef>
                <a:spcPts val="400"/>
              </a:spcBef>
              <a:spcAft>
                <a:spcPts val="0"/>
              </a:spcAft>
              <a:buClr>
                <a:schemeClr val="dk1"/>
              </a:buClr>
              <a:buSzPts val="2000"/>
              <a:buChar char="•"/>
              <a:defRPr sz="2000"/>
            </a:lvl7pPr>
            <a:lvl8pPr marL="3657600" lvl="7" indent="-355600" algn="l">
              <a:lnSpc>
                <a:spcPct val="100000"/>
              </a:lnSpc>
              <a:spcBef>
                <a:spcPts val="400"/>
              </a:spcBef>
              <a:spcAft>
                <a:spcPts val="0"/>
              </a:spcAft>
              <a:buClr>
                <a:schemeClr val="dk1"/>
              </a:buClr>
              <a:buSzPts val="2000"/>
              <a:buChar char="•"/>
              <a:defRPr sz="2000"/>
            </a:lvl8pPr>
            <a:lvl9pPr marL="4114800" lvl="8" indent="-355600" algn="l">
              <a:lnSpc>
                <a:spcPct val="100000"/>
              </a:lnSpc>
              <a:spcBef>
                <a:spcPts val="400"/>
              </a:spcBef>
              <a:spcAft>
                <a:spcPts val="0"/>
              </a:spcAft>
              <a:buClr>
                <a:schemeClr val="dk1"/>
              </a:buClr>
              <a:buSzPts val="2000"/>
              <a:buChar char="•"/>
              <a:defRPr sz="2000"/>
            </a:lvl9pPr>
          </a:lstStyle>
          <a:p>
            <a:endParaRPr/>
          </a:p>
        </p:txBody>
      </p:sp>
      <p:sp>
        <p:nvSpPr>
          <p:cNvPr id="166" name="Google Shape;166;p79"/>
          <p:cNvSpPr txBox="1">
            <a:spLocks noGrp="1"/>
          </p:cNvSpPr>
          <p:nvPr>
            <p:ph type="body" idx="2"/>
          </p:nvPr>
        </p:nvSpPr>
        <p:spPr>
          <a:xfrm>
            <a:off x="457200" y="1435100"/>
            <a:ext cx="3008400" cy="4691100"/>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280"/>
              </a:spcBef>
              <a:spcAft>
                <a:spcPts val="0"/>
              </a:spcAft>
              <a:buClr>
                <a:schemeClr val="dk1"/>
              </a:buClr>
              <a:buSzPts val="1400"/>
              <a:buNone/>
              <a:defRPr sz="14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
        <p:nvSpPr>
          <p:cNvPr id="167" name="Google Shape;167;p79"/>
          <p:cNvSpPr txBox="1">
            <a:spLocks noGrp="1"/>
          </p:cNvSpPr>
          <p:nvPr>
            <p:ph type="dt" idx="10"/>
          </p:nvPr>
        </p:nvSpPr>
        <p:spPr>
          <a:xfrm>
            <a:off x="457200" y="6356350"/>
            <a:ext cx="21336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8" name="Google Shape;168;p79"/>
          <p:cNvSpPr txBox="1">
            <a:spLocks noGrp="1"/>
          </p:cNvSpPr>
          <p:nvPr>
            <p:ph type="ftr" idx="11"/>
          </p:nvPr>
        </p:nvSpPr>
        <p:spPr>
          <a:xfrm>
            <a:off x="3124200" y="6356350"/>
            <a:ext cx="28956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9" name="Google Shape;169;p79"/>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PY"/>
              <a:t>‹Nº›</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Imagen con título" type="picTx">
  <p:cSld name="PICTURE_WITH_CAPTION_TEXT">
    <p:spTree>
      <p:nvGrpSpPr>
        <p:cNvPr id="1" name="Shape 170"/>
        <p:cNvGrpSpPr/>
        <p:nvPr/>
      </p:nvGrpSpPr>
      <p:grpSpPr>
        <a:xfrm>
          <a:off x="0" y="0"/>
          <a:ext cx="0" cy="0"/>
          <a:chOff x="0" y="0"/>
          <a:chExt cx="0" cy="0"/>
        </a:xfrm>
      </p:grpSpPr>
      <p:sp>
        <p:nvSpPr>
          <p:cNvPr id="171" name="Google Shape;171;p80"/>
          <p:cNvSpPr txBox="1">
            <a:spLocks noGrp="1"/>
          </p:cNvSpPr>
          <p:nvPr>
            <p:ph type="title"/>
          </p:nvPr>
        </p:nvSpPr>
        <p:spPr>
          <a:xfrm>
            <a:off x="1792288" y="4800600"/>
            <a:ext cx="5486400" cy="56670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Clr>
                <a:schemeClr val="dk1"/>
              </a:buClr>
              <a:buSzPts val="2000"/>
              <a:buFont typeface="Calibri"/>
              <a:buNone/>
              <a:defRPr sz="20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2" name="Google Shape;172;p80"/>
          <p:cNvSpPr>
            <a:spLocks noGrp="1"/>
          </p:cNvSpPr>
          <p:nvPr>
            <p:ph type="pic" idx="2"/>
          </p:nvPr>
        </p:nvSpPr>
        <p:spPr>
          <a:xfrm>
            <a:off x="1792288" y="612775"/>
            <a:ext cx="5486400" cy="4114800"/>
          </a:xfrm>
          <a:prstGeom prst="rect">
            <a:avLst/>
          </a:prstGeom>
          <a:noFill/>
          <a:ln>
            <a:noFill/>
          </a:ln>
        </p:spPr>
      </p:sp>
      <p:sp>
        <p:nvSpPr>
          <p:cNvPr id="173" name="Google Shape;173;p80"/>
          <p:cNvSpPr txBox="1">
            <a:spLocks noGrp="1"/>
          </p:cNvSpPr>
          <p:nvPr>
            <p:ph type="body" idx="1"/>
          </p:nvPr>
        </p:nvSpPr>
        <p:spPr>
          <a:xfrm>
            <a:off x="1792288" y="5367338"/>
            <a:ext cx="5486400" cy="804900"/>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280"/>
              </a:spcBef>
              <a:spcAft>
                <a:spcPts val="0"/>
              </a:spcAft>
              <a:buClr>
                <a:schemeClr val="dk1"/>
              </a:buClr>
              <a:buSzPts val="1400"/>
              <a:buNone/>
              <a:defRPr sz="14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
        <p:nvSpPr>
          <p:cNvPr id="174" name="Google Shape;174;p80"/>
          <p:cNvSpPr txBox="1">
            <a:spLocks noGrp="1"/>
          </p:cNvSpPr>
          <p:nvPr>
            <p:ph type="dt" idx="10"/>
          </p:nvPr>
        </p:nvSpPr>
        <p:spPr>
          <a:xfrm>
            <a:off x="457200" y="6356350"/>
            <a:ext cx="21336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5" name="Google Shape;175;p80"/>
          <p:cNvSpPr txBox="1">
            <a:spLocks noGrp="1"/>
          </p:cNvSpPr>
          <p:nvPr>
            <p:ph type="ftr" idx="11"/>
          </p:nvPr>
        </p:nvSpPr>
        <p:spPr>
          <a:xfrm>
            <a:off x="3124200" y="6356350"/>
            <a:ext cx="28956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6" name="Google Shape;176;p80"/>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PY"/>
              <a:t>‹Nº›</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ítulo y texto vertical" type="vertTx">
  <p:cSld name="VERTICAL_TEXT">
    <p:spTree>
      <p:nvGrpSpPr>
        <p:cNvPr id="1" name="Shape 177"/>
        <p:cNvGrpSpPr/>
        <p:nvPr/>
      </p:nvGrpSpPr>
      <p:grpSpPr>
        <a:xfrm>
          <a:off x="0" y="0"/>
          <a:ext cx="0" cy="0"/>
          <a:chOff x="0" y="0"/>
          <a:chExt cx="0" cy="0"/>
        </a:xfrm>
      </p:grpSpPr>
      <p:sp>
        <p:nvSpPr>
          <p:cNvPr id="178" name="Google Shape;178;p8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9" name="Google Shape;179;p81"/>
          <p:cNvSpPr txBox="1">
            <a:spLocks noGrp="1"/>
          </p:cNvSpPr>
          <p:nvPr>
            <p:ph type="body" idx="1"/>
          </p:nvPr>
        </p:nvSpPr>
        <p:spPr>
          <a:xfrm rot="5400000">
            <a:off x="2308950" y="-251550"/>
            <a:ext cx="4526100" cy="8229600"/>
          </a:xfrm>
          <a:prstGeom prst="rect">
            <a:avLst/>
          </a:prstGeom>
          <a:noFill/>
          <a:ln>
            <a:noFill/>
          </a:ln>
        </p:spPr>
        <p:txBody>
          <a:bodyPr spcFirstLastPara="1" wrap="square" lIns="91425" tIns="45700" rIns="91425" bIns="45700" anchor="t" anchorCtr="0">
            <a:no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80" name="Google Shape;180;p81"/>
          <p:cNvSpPr txBox="1">
            <a:spLocks noGrp="1"/>
          </p:cNvSpPr>
          <p:nvPr>
            <p:ph type="dt" idx="10"/>
          </p:nvPr>
        </p:nvSpPr>
        <p:spPr>
          <a:xfrm>
            <a:off x="457200" y="6356350"/>
            <a:ext cx="21336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1" name="Google Shape;181;p81"/>
          <p:cNvSpPr txBox="1">
            <a:spLocks noGrp="1"/>
          </p:cNvSpPr>
          <p:nvPr>
            <p:ph type="ftr" idx="11"/>
          </p:nvPr>
        </p:nvSpPr>
        <p:spPr>
          <a:xfrm>
            <a:off x="3124200" y="6356350"/>
            <a:ext cx="28956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2" name="Google Shape;182;p81"/>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PY"/>
              <a:t>‹Nº›</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ítulo vertical y texto" type="vertTitleAndTx">
  <p:cSld name="VERTICAL_TITLE_AND_VERTICAL_TEXT">
    <p:spTree>
      <p:nvGrpSpPr>
        <p:cNvPr id="1" name="Shape 183"/>
        <p:cNvGrpSpPr/>
        <p:nvPr/>
      </p:nvGrpSpPr>
      <p:grpSpPr>
        <a:xfrm>
          <a:off x="0" y="0"/>
          <a:ext cx="0" cy="0"/>
          <a:chOff x="0" y="0"/>
          <a:chExt cx="0" cy="0"/>
        </a:xfrm>
      </p:grpSpPr>
      <p:sp>
        <p:nvSpPr>
          <p:cNvPr id="184" name="Google Shape;184;p82"/>
          <p:cNvSpPr txBox="1">
            <a:spLocks noGrp="1"/>
          </p:cNvSpPr>
          <p:nvPr>
            <p:ph type="title"/>
          </p:nvPr>
        </p:nvSpPr>
        <p:spPr>
          <a:xfrm rot="5400000">
            <a:off x="4732350" y="2171688"/>
            <a:ext cx="5851500" cy="20574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5" name="Google Shape;185;p82"/>
          <p:cNvSpPr txBox="1">
            <a:spLocks noGrp="1"/>
          </p:cNvSpPr>
          <p:nvPr>
            <p:ph type="body" idx="1"/>
          </p:nvPr>
        </p:nvSpPr>
        <p:spPr>
          <a:xfrm rot="5400000">
            <a:off x="541350" y="190488"/>
            <a:ext cx="5851500" cy="6019800"/>
          </a:xfrm>
          <a:prstGeom prst="rect">
            <a:avLst/>
          </a:prstGeom>
          <a:noFill/>
          <a:ln>
            <a:noFill/>
          </a:ln>
        </p:spPr>
        <p:txBody>
          <a:bodyPr spcFirstLastPara="1" wrap="square" lIns="91425" tIns="45700" rIns="91425" bIns="45700" anchor="t" anchorCtr="0">
            <a:no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86" name="Google Shape;186;p82"/>
          <p:cNvSpPr txBox="1">
            <a:spLocks noGrp="1"/>
          </p:cNvSpPr>
          <p:nvPr>
            <p:ph type="dt" idx="10"/>
          </p:nvPr>
        </p:nvSpPr>
        <p:spPr>
          <a:xfrm>
            <a:off x="457200" y="6356350"/>
            <a:ext cx="21336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7" name="Google Shape;187;p82"/>
          <p:cNvSpPr txBox="1">
            <a:spLocks noGrp="1"/>
          </p:cNvSpPr>
          <p:nvPr>
            <p:ph type="ftr" idx="11"/>
          </p:nvPr>
        </p:nvSpPr>
        <p:spPr>
          <a:xfrm>
            <a:off x="3124200" y="6356350"/>
            <a:ext cx="28956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8" name="Google Shape;188;p82"/>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PY"/>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2 Content" type="twoObj">
  <p:cSld name="TWO_OBJECTS">
    <p:spTree>
      <p:nvGrpSpPr>
        <p:cNvPr id="1" name="Shape 21"/>
        <p:cNvGrpSpPr/>
        <p:nvPr/>
      </p:nvGrpSpPr>
      <p:grpSpPr>
        <a:xfrm>
          <a:off x="0" y="0"/>
          <a:ext cx="0" cy="0"/>
          <a:chOff x="0" y="0"/>
          <a:chExt cx="0" cy="0"/>
        </a:xfrm>
      </p:grpSpPr>
      <p:sp>
        <p:nvSpPr>
          <p:cNvPr id="22" name="Google Shape;22;p54"/>
          <p:cNvSpPr txBox="1">
            <a:spLocks noGrp="1"/>
          </p:cNvSpPr>
          <p:nvPr>
            <p:ph type="title"/>
          </p:nvPr>
        </p:nvSpPr>
        <p:spPr>
          <a:xfrm>
            <a:off x="457200" y="533520"/>
            <a:ext cx="8229240" cy="99072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54"/>
          <p:cNvSpPr txBox="1">
            <a:spLocks noGrp="1"/>
          </p:cNvSpPr>
          <p:nvPr>
            <p:ph type="body" idx="1"/>
          </p:nvPr>
        </p:nvSpPr>
        <p:spPr>
          <a:xfrm>
            <a:off x="457200" y="1600200"/>
            <a:ext cx="4015800" cy="487656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24" name="Google Shape;24;p54"/>
          <p:cNvSpPr txBox="1">
            <a:spLocks noGrp="1"/>
          </p:cNvSpPr>
          <p:nvPr>
            <p:ph type="body" idx="2"/>
          </p:nvPr>
        </p:nvSpPr>
        <p:spPr>
          <a:xfrm>
            <a:off x="4674240" y="1600200"/>
            <a:ext cx="4015800" cy="487656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55"/>
          <p:cNvSpPr txBox="1">
            <a:spLocks noGrp="1"/>
          </p:cNvSpPr>
          <p:nvPr>
            <p:ph type="title"/>
          </p:nvPr>
        </p:nvSpPr>
        <p:spPr>
          <a:xfrm>
            <a:off x="457200" y="533520"/>
            <a:ext cx="8229240" cy="99072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entered Text" type="objOnly">
  <p:cSld name="OBJECT_ONLY">
    <p:spTree>
      <p:nvGrpSpPr>
        <p:cNvPr id="1" name="Shape 27"/>
        <p:cNvGrpSpPr/>
        <p:nvPr/>
      </p:nvGrpSpPr>
      <p:grpSpPr>
        <a:xfrm>
          <a:off x="0" y="0"/>
          <a:ext cx="0" cy="0"/>
          <a:chOff x="0" y="0"/>
          <a:chExt cx="0" cy="0"/>
        </a:xfrm>
      </p:grpSpPr>
      <p:sp>
        <p:nvSpPr>
          <p:cNvPr id="28" name="Google Shape;28;p56"/>
          <p:cNvSpPr txBox="1">
            <a:spLocks noGrp="1"/>
          </p:cNvSpPr>
          <p:nvPr>
            <p:ph type="subTitle" idx="1"/>
          </p:nvPr>
        </p:nvSpPr>
        <p:spPr>
          <a:xfrm>
            <a:off x="457200" y="533520"/>
            <a:ext cx="8229240" cy="459252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2 Content and Content" type="twoObjAndObj">
  <p:cSld name="TWO_OBJECTS_AND_OBJECT">
    <p:spTree>
      <p:nvGrpSpPr>
        <p:cNvPr id="1" name="Shape 29"/>
        <p:cNvGrpSpPr/>
        <p:nvPr/>
      </p:nvGrpSpPr>
      <p:grpSpPr>
        <a:xfrm>
          <a:off x="0" y="0"/>
          <a:ext cx="0" cy="0"/>
          <a:chOff x="0" y="0"/>
          <a:chExt cx="0" cy="0"/>
        </a:xfrm>
      </p:grpSpPr>
      <p:sp>
        <p:nvSpPr>
          <p:cNvPr id="30" name="Google Shape;30;p57"/>
          <p:cNvSpPr txBox="1">
            <a:spLocks noGrp="1"/>
          </p:cNvSpPr>
          <p:nvPr>
            <p:ph type="title"/>
          </p:nvPr>
        </p:nvSpPr>
        <p:spPr>
          <a:xfrm>
            <a:off x="457200" y="533520"/>
            <a:ext cx="8229240" cy="99072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57"/>
          <p:cNvSpPr txBox="1">
            <a:spLocks noGrp="1"/>
          </p:cNvSpPr>
          <p:nvPr>
            <p:ph type="body" idx="1"/>
          </p:nvPr>
        </p:nvSpPr>
        <p:spPr>
          <a:xfrm>
            <a:off x="457200" y="1600200"/>
            <a:ext cx="4015800" cy="232596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32" name="Google Shape;32;p57"/>
          <p:cNvSpPr txBox="1">
            <a:spLocks noGrp="1"/>
          </p:cNvSpPr>
          <p:nvPr>
            <p:ph type="body" idx="2"/>
          </p:nvPr>
        </p:nvSpPr>
        <p:spPr>
          <a:xfrm>
            <a:off x="457200" y="4147560"/>
            <a:ext cx="4015800" cy="232596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33" name="Google Shape;33;p57"/>
          <p:cNvSpPr txBox="1">
            <a:spLocks noGrp="1"/>
          </p:cNvSpPr>
          <p:nvPr>
            <p:ph type="body" idx="3"/>
          </p:nvPr>
        </p:nvSpPr>
        <p:spPr>
          <a:xfrm>
            <a:off x="4674240" y="1600200"/>
            <a:ext cx="4015800" cy="487656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Content and 2 Content" type="objAndTwoObj">
  <p:cSld name="OBJECT_AND_TWO_OBJECTS">
    <p:spTree>
      <p:nvGrpSpPr>
        <p:cNvPr id="1" name="Shape 34"/>
        <p:cNvGrpSpPr/>
        <p:nvPr/>
      </p:nvGrpSpPr>
      <p:grpSpPr>
        <a:xfrm>
          <a:off x="0" y="0"/>
          <a:ext cx="0" cy="0"/>
          <a:chOff x="0" y="0"/>
          <a:chExt cx="0" cy="0"/>
        </a:xfrm>
      </p:grpSpPr>
      <p:sp>
        <p:nvSpPr>
          <p:cNvPr id="35" name="Google Shape;35;p58"/>
          <p:cNvSpPr txBox="1">
            <a:spLocks noGrp="1"/>
          </p:cNvSpPr>
          <p:nvPr>
            <p:ph type="title"/>
          </p:nvPr>
        </p:nvSpPr>
        <p:spPr>
          <a:xfrm>
            <a:off x="457200" y="533520"/>
            <a:ext cx="8229240" cy="99072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6" name="Google Shape;36;p58"/>
          <p:cNvSpPr txBox="1">
            <a:spLocks noGrp="1"/>
          </p:cNvSpPr>
          <p:nvPr>
            <p:ph type="body" idx="1"/>
          </p:nvPr>
        </p:nvSpPr>
        <p:spPr>
          <a:xfrm>
            <a:off x="457200" y="1600200"/>
            <a:ext cx="4015800" cy="487656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37" name="Google Shape;37;p58"/>
          <p:cNvSpPr txBox="1">
            <a:spLocks noGrp="1"/>
          </p:cNvSpPr>
          <p:nvPr>
            <p:ph type="body" idx="2"/>
          </p:nvPr>
        </p:nvSpPr>
        <p:spPr>
          <a:xfrm>
            <a:off x="4674240" y="1600200"/>
            <a:ext cx="4015800" cy="232596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38" name="Google Shape;38;p58"/>
          <p:cNvSpPr txBox="1">
            <a:spLocks noGrp="1"/>
          </p:cNvSpPr>
          <p:nvPr>
            <p:ph type="body" idx="3"/>
          </p:nvPr>
        </p:nvSpPr>
        <p:spPr>
          <a:xfrm>
            <a:off x="4674240" y="4147560"/>
            <a:ext cx="4015800" cy="232596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2 Content over Content" type="twoObjOverTx">
  <p:cSld name="TWO_OBJECTS_OVER_TEXT">
    <p:spTree>
      <p:nvGrpSpPr>
        <p:cNvPr id="1" name="Shape 39"/>
        <p:cNvGrpSpPr/>
        <p:nvPr/>
      </p:nvGrpSpPr>
      <p:grpSpPr>
        <a:xfrm>
          <a:off x="0" y="0"/>
          <a:ext cx="0" cy="0"/>
          <a:chOff x="0" y="0"/>
          <a:chExt cx="0" cy="0"/>
        </a:xfrm>
      </p:grpSpPr>
      <p:sp>
        <p:nvSpPr>
          <p:cNvPr id="40" name="Google Shape;40;p59"/>
          <p:cNvSpPr txBox="1">
            <a:spLocks noGrp="1"/>
          </p:cNvSpPr>
          <p:nvPr>
            <p:ph type="title"/>
          </p:nvPr>
        </p:nvSpPr>
        <p:spPr>
          <a:xfrm>
            <a:off x="457200" y="533520"/>
            <a:ext cx="8229240" cy="99072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59"/>
          <p:cNvSpPr txBox="1">
            <a:spLocks noGrp="1"/>
          </p:cNvSpPr>
          <p:nvPr>
            <p:ph type="body" idx="1"/>
          </p:nvPr>
        </p:nvSpPr>
        <p:spPr>
          <a:xfrm>
            <a:off x="457200" y="1600200"/>
            <a:ext cx="4015800" cy="232596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42" name="Google Shape;42;p59"/>
          <p:cNvSpPr txBox="1">
            <a:spLocks noGrp="1"/>
          </p:cNvSpPr>
          <p:nvPr>
            <p:ph type="body" idx="2"/>
          </p:nvPr>
        </p:nvSpPr>
        <p:spPr>
          <a:xfrm>
            <a:off x="4674240" y="1600200"/>
            <a:ext cx="4015800" cy="232596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43" name="Google Shape;43;p59"/>
          <p:cNvSpPr txBox="1">
            <a:spLocks noGrp="1"/>
          </p:cNvSpPr>
          <p:nvPr>
            <p:ph type="body" idx="3"/>
          </p:nvPr>
        </p:nvSpPr>
        <p:spPr>
          <a:xfrm>
            <a:off x="457200" y="4147560"/>
            <a:ext cx="8229240" cy="232596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3.xml"/><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theme" Target="../theme/theme3.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0" Type="http://schemas.openxmlformats.org/officeDocument/2006/relationships/slideLayout" Target="../slideLayouts/slideLayout35.xml"/><Relationship Id="rId4" Type="http://schemas.openxmlformats.org/officeDocument/2006/relationships/slideLayout" Target="../slideLayouts/slideLayout29.xml"/><Relationship Id="rId9" Type="http://schemas.openxmlformats.org/officeDocument/2006/relationships/slideLayout" Target="../slideLayouts/slideLayout3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
        <p:cNvGrpSpPr/>
        <p:nvPr/>
      </p:nvGrpSpPr>
      <p:grpSpPr>
        <a:xfrm>
          <a:off x="0" y="0"/>
          <a:ext cx="0" cy="0"/>
          <a:chOff x="0" y="0"/>
          <a:chExt cx="0" cy="0"/>
        </a:xfrm>
      </p:grpSpPr>
      <p:sp>
        <p:nvSpPr>
          <p:cNvPr id="6" name="Google Shape;6;p45"/>
          <p:cNvSpPr/>
          <p:nvPr/>
        </p:nvSpPr>
        <p:spPr>
          <a:xfrm>
            <a:off x="0" y="220680"/>
            <a:ext cx="9143640" cy="22824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 name="Google Shape;7;p45"/>
          <p:cNvSpPr/>
          <p:nvPr/>
        </p:nvSpPr>
        <p:spPr>
          <a:xfrm>
            <a:off x="0" y="0"/>
            <a:ext cx="9143640" cy="365400"/>
          </a:xfrm>
          <a:prstGeom prst="rect">
            <a:avLst/>
          </a:prstGeom>
          <a:solidFill>
            <a:srgbClr val="93A29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 name="Google Shape;8;p45"/>
          <p:cNvSpPr txBox="1">
            <a:spLocks noGrp="1"/>
          </p:cNvSpPr>
          <p:nvPr>
            <p:ph type="title"/>
          </p:nvPr>
        </p:nvSpPr>
        <p:spPr>
          <a:xfrm>
            <a:off x="685800" y="1371600"/>
            <a:ext cx="7848360" cy="1926720"/>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9" name="Google Shape;9;p45"/>
          <p:cNvSpPr txBox="1">
            <a:spLocks noGrp="1"/>
          </p:cNvSpPr>
          <p:nvPr>
            <p:ph type="dt" idx="10"/>
          </p:nvPr>
        </p:nvSpPr>
        <p:spPr>
          <a:xfrm>
            <a:off x="457200" y="18360"/>
            <a:ext cx="2895120" cy="32868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0" name="Google Shape;10;p45"/>
          <p:cNvSpPr txBox="1">
            <a:spLocks noGrp="1"/>
          </p:cNvSpPr>
          <p:nvPr>
            <p:ph type="ftr" idx="11"/>
          </p:nvPr>
        </p:nvSpPr>
        <p:spPr>
          <a:xfrm>
            <a:off x="3429000" y="18360"/>
            <a:ext cx="4114440" cy="32868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1" name="Google Shape;11;p45"/>
          <p:cNvSpPr txBox="1">
            <a:spLocks noGrp="1"/>
          </p:cNvSpPr>
          <p:nvPr>
            <p:ph type="sldNum" idx="12"/>
          </p:nvPr>
        </p:nvSpPr>
        <p:spPr>
          <a:xfrm>
            <a:off x="7620120" y="18360"/>
            <a:ext cx="1066320" cy="328680"/>
          </a:xfrm>
          <a:prstGeom prst="rect">
            <a:avLst/>
          </a:prstGeom>
          <a:noFill/>
          <a:ln>
            <a:noFill/>
          </a:ln>
        </p:spPr>
        <p:txBody>
          <a:bodyPr spcFirstLastPara="1" wrap="square" lIns="91425" tIns="45700" rIns="91425" bIns="45700" anchor="ctr" anchorCtr="0">
            <a:noAutofit/>
          </a:bodyPr>
          <a:lstStyle>
            <a:lvl1pPr marL="0" marR="0" lvl="0" indent="0" algn="l" rtl="0">
              <a:lnSpc>
                <a:spcPct val="100000"/>
              </a:lnSpc>
              <a:spcBef>
                <a:spcPts val="0"/>
              </a:spcBef>
              <a:spcAft>
                <a:spcPts val="0"/>
              </a:spcAft>
              <a:buClr>
                <a:srgbClr val="000000"/>
              </a:buClr>
              <a:buSzPts val="1400"/>
              <a:buFont typeface="Arial"/>
              <a:buNone/>
              <a:defRPr sz="1400" b="1" i="0" u="none" strike="noStrike" cap="none">
                <a:solidFill>
                  <a:srgbClr val="FFFFFF"/>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400"/>
              <a:buFont typeface="Arial"/>
              <a:buNone/>
              <a:defRPr sz="1400" b="1" i="0" u="none" strike="noStrike" cap="none">
                <a:solidFill>
                  <a:srgbClr val="FFFFFF"/>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400"/>
              <a:buFont typeface="Arial"/>
              <a:buNone/>
              <a:defRPr sz="1400" b="1" i="0" u="none" strike="noStrike" cap="none">
                <a:solidFill>
                  <a:srgbClr val="FFFFFF"/>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400"/>
              <a:buFont typeface="Arial"/>
              <a:buNone/>
              <a:defRPr sz="1400" b="1" i="0" u="none" strike="noStrike" cap="none">
                <a:solidFill>
                  <a:srgbClr val="FFFFFF"/>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400"/>
              <a:buFont typeface="Arial"/>
              <a:buNone/>
              <a:defRPr sz="1400" b="1" i="0" u="none" strike="noStrike" cap="none">
                <a:solidFill>
                  <a:srgbClr val="FFFFFF"/>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400"/>
              <a:buFont typeface="Arial"/>
              <a:buNone/>
              <a:defRPr sz="1400" b="1" i="0" u="none" strike="noStrike" cap="none">
                <a:solidFill>
                  <a:srgbClr val="FFFFFF"/>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400"/>
              <a:buFont typeface="Arial"/>
              <a:buNone/>
              <a:defRPr sz="1400" b="1" i="0" u="none" strike="noStrike" cap="none">
                <a:solidFill>
                  <a:srgbClr val="FFFFFF"/>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400"/>
              <a:buFont typeface="Arial"/>
              <a:buNone/>
              <a:defRPr sz="1400" b="1" i="0" u="none" strike="noStrike" cap="none">
                <a:solidFill>
                  <a:srgbClr val="FFFFFF"/>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400"/>
              <a:buFont typeface="Arial"/>
              <a:buNone/>
              <a:defRPr sz="1400" b="1" i="0" u="none" strike="noStrike" cap="none">
                <a:solidFill>
                  <a:srgbClr val="FFFFFF"/>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s-PY"/>
              <a:t>‹Nº›</a:t>
            </a:fld>
            <a:endParaRPr sz="1800" b="0">
              <a:solidFill>
                <a:schemeClr val="dk1"/>
              </a:solidFill>
            </a:endParaRPr>
          </a:p>
        </p:txBody>
      </p:sp>
      <p:cxnSp>
        <p:nvCxnSpPr>
          <p:cNvPr id="12" name="Google Shape;12;p45"/>
          <p:cNvCxnSpPr/>
          <p:nvPr/>
        </p:nvCxnSpPr>
        <p:spPr>
          <a:xfrm>
            <a:off x="685800" y="3398400"/>
            <a:ext cx="7848360" cy="1440"/>
          </a:xfrm>
          <a:prstGeom prst="straightConnector1">
            <a:avLst/>
          </a:prstGeom>
          <a:noFill/>
          <a:ln w="19075" cap="flat" cmpd="sng">
            <a:solidFill>
              <a:srgbClr val="D2533C"/>
            </a:solidFill>
            <a:prstDash val="solid"/>
            <a:round/>
            <a:headEnd type="none" w="sm" len="sm"/>
            <a:tailEnd type="none" w="sm" len="sm"/>
          </a:ln>
        </p:spPr>
      </p:cxnSp>
      <p:sp>
        <p:nvSpPr>
          <p:cNvPr id="13" name="Google Shape;13;p45"/>
          <p:cNvSpPr txBox="1">
            <a:spLocks noGrp="1"/>
          </p:cNvSpPr>
          <p:nvPr>
            <p:ph type="body" idx="1"/>
          </p:nvPr>
        </p:nvSpPr>
        <p:spPr>
          <a:xfrm>
            <a:off x="457200" y="1604520"/>
            <a:ext cx="8229240" cy="3977280"/>
          </a:xfrm>
          <a:prstGeom prst="rect">
            <a:avLst/>
          </a:prstGeom>
          <a:noFill/>
          <a:ln>
            <a:noFill/>
          </a:ln>
        </p:spPr>
        <p:txBody>
          <a:bodyPr spcFirstLastPara="1" wrap="square" lIns="0" tIns="0" rIns="0" bIns="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0"/>
        <p:cNvGrpSpPr/>
        <p:nvPr/>
      </p:nvGrpSpPr>
      <p:grpSpPr>
        <a:xfrm>
          <a:off x="0" y="0"/>
          <a:ext cx="0" cy="0"/>
          <a:chOff x="0" y="0"/>
          <a:chExt cx="0" cy="0"/>
        </a:xfrm>
      </p:grpSpPr>
      <p:sp>
        <p:nvSpPr>
          <p:cNvPr id="61" name="Google Shape;61;p47"/>
          <p:cNvSpPr/>
          <p:nvPr/>
        </p:nvSpPr>
        <p:spPr>
          <a:xfrm>
            <a:off x="0" y="220680"/>
            <a:ext cx="9143640" cy="22824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 name="Google Shape;62;p47"/>
          <p:cNvSpPr/>
          <p:nvPr/>
        </p:nvSpPr>
        <p:spPr>
          <a:xfrm>
            <a:off x="0" y="0"/>
            <a:ext cx="9143640" cy="365400"/>
          </a:xfrm>
          <a:prstGeom prst="rect">
            <a:avLst/>
          </a:prstGeom>
          <a:solidFill>
            <a:srgbClr val="93A29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 name="Google Shape;63;p47"/>
          <p:cNvSpPr txBox="1">
            <a:spLocks noGrp="1"/>
          </p:cNvSpPr>
          <p:nvPr>
            <p:ph type="title"/>
          </p:nvPr>
        </p:nvSpPr>
        <p:spPr>
          <a:xfrm>
            <a:off x="457200" y="533520"/>
            <a:ext cx="8229240" cy="99036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64" name="Google Shape;64;p47"/>
          <p:cNvSpPr txBox="1">
            <a:spLocks noGrp="1"/>
          </p:cNvSpPr>
          <p:nvPr>
            <p:ph type="body" idx="1"/>
          </p:nvPr>
        </p:nvSpPr>
        <p:spPr>
          <a:xfrm>
            <a:off x="457200" y="1600200"/>
            <a:ext cx="8229240" cy="487656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65" name="Google Shape;65;p47"/>
          <p:cNvSpPr txBox="1">
            <a:spLocks noGrp="1"/>
          </p:cNvSpPr>
          <p:nvPr>
            <p:ph type="dt" idx="10"/>
          </p:nvPr>
        </p:nvSpPr>
        <p:spPr>
          <a:xfrm>
            <a:off x="457200" y="18360"/>
            <a:ext cx="2895120" cy="32868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66" name="Google Shape;66;p47"/>
          <p:cNvSpPr txBox="1">
            <a:spLocks noGrp="1"/>
          </p:cNvSpPr>
          <p:nvPr>
            <p:ph type="ftr" idx="11"/>
          </p:nvPr>
        </p:nvSpPr>
        <p:spPr>
          <a:xfrm>
            <a:off x="3429000" y="18360"/>
            <a:ext cx="4114440" cy="32868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67" name="Google Shape;67;p47"/>
          <p:cNvSpPr txBox="1">
            <a:spLocks noGrp="1"/>
          </p:cNvSpPr>
          <p:nvPr>
            <p:ph type="sldNum" idx="12"/>
          </p:nvPr>
        </p:nvSpPr>
        <p:spPr>
          <a:xfrm>
            <a:off x="7620120" y="18360"/>
            <a:ext cx="1066320" cy="328680"/>
          </a:xfrm>
          <a:prstGeom prst="rect">
            <a:avLst/>
          </a:prstGeom>
          <a:noFill/>
          <a:ln>
            <a:noFill/>
          </a:ln>
        </p:spPr>
        <p:txBody>
          <a:bodyPr spcFirstLastPara="1" wrap="square" lIns="91425" tIns="45700" rIns="91425" bIns="45700" anchor="ctr" anchorCtr="0">
            <a:noAutofit/>
          </a:bodyPr>
          <a:lstStyle>
            <a:lvl1pPr marL="0" marR="0" lvl="0" indent="0" algn="l" rtl="0">
              <a:lnSpc>
                <a:spcPct val="100000"/>
              </a:lnSpc>
              <a:spcBef>
                <a:spcPts val="0"/>
              </a:spcBef>
              <a:spcAft>
                <a:spcPts val="0"/>
              </a:spcAft>
              <a:buClr>
                <a:srgbClr val="000000"/>
              </a:buClr>
              <a:buSzPts val="1400"/>
              <a:buFont typeface="Arial"/>
              <a:buNone/>
              <a:defRPr sz="1400" b="1" i="0" u="none" strike="noStrike" cap="none">
                <a:solidFill>
                  <a:srgbClr val="FFFFFF"/>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400"/>
              <a:buFont typeface="Arial"/>
              <a:buNone/>
              <a:defRPr sz="1400" b="1" i="0" u="none" strike="noStrike" cap="none">
                <a:solidFill>
                  <a:srgbClr val="FFFFFF"/>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400"/>
              <a:buFont typeface="Arial"/>
              <a:buNone/>
              <a:defRPr sz="1400" b="1" i="0" u="none" strike="noStrike" cap="none">
                <a:solidFill>
                  <a:srgbClr val="FFFFFF"/>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400"/>
              <a:buFont typeface="Arial"/>
              <a:buNone/>
              <a:defRPr sz="1400" b="1" i="0" u="none" strike="noStrike" cap="none">
                <a:solidFill>
                  <a:srgbClr val="FFFFFF"/>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400"/>
              <a:buFont typeface="Arial"/>
              <a:buNone/>
              <a:defRPr sz="1400" b="1" i="0" u="none" strike="noStrike" cap="none">
                <a:solidFill>
                  <a:srgbClr val="FFFFFF"/>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400"/>
              <a:buFont typeface="Arial"/>
              <a:buNone/>
              <a:defRPr sz="1400" b="1" i="0" u="none" strike="noStrike" cap="none">
                <a:solidFill>
                  <a:srgbClr val="FFFFFF"/>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400"/>
              <a:buFont typeface="Arial"/>
              <a:buNone/>
              <a:defRPr sz="1400" b="1" i="0" u="none" strike="noStrike" cap="none">
                <a:solidFill>
                  <a:srgbClr val="FFFFFF"/>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400"/>
              <a:buFont typeface="Arial"/>
              <a:buNone/>
              <a:defRPr sz="1400" b="1" i="0" u="none" strike="noStrike" cap="none">
                <a:solidFill>
                  <a:srgbClr val="FFFFFF"/>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400"/>
              <a:buFont typeface="Arial"/>
              <a:buNone/>
              <a:defRPr sz="1400" b="1" i="0" u="none" strike="noStrike" cap="none">
                <a:solidFill>
                  <a:srgbClr val="FFFFFF"/>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s-PY"/>
              <a:t>‹Nº›</a:t>
            </a:fld>
            <a:endParaRPr sz="1800" b="0">
              <a:solidFill>
                <a:schemeClr val="dk1"/>
              </a:solidFill>
            </a:endParaRPr>
          </a:p>
        </p:txBody>
      </p:sp>
    </p:spTree>
  </p:cSld>
  <p:clrMap bg1="lt1" tx1="dk1" bg2="dk2" tx2="lt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86"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14"/>
        <p:cNvGrpSpPr/>
        <p:nvPr/>
      </p:nvGrpSpPr>
      <p:grpSpPr>
        <a:xfrm>
          <a:off x="0" y="0"/>
          <a:ext cx="0" cy="0"/>
          <a:chOff x="0" y="0"/>
          <a:chExt cx="0" cy="0"/>
        </a:xfrm>
      </p:grpSpPr>
      <p:sp>
        <p:nvSpPr>
          <p:cNvPr id="115" name="Google Shape;115;p49"/>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6" name="Google Shape;116;p49"/>
          <p:cNvSpPr txBox="1">
            <a:spLocks noGrp="1"/>
          </p:cNvSpPr>
          <p:nvPr>
            <p:ph type="body" idx="1"/>
          </p:nvPr>
        </p:nvSpPr>
        <p:spPr>
          <a:xfrm>
            <a:off x="457200" y="1600200"/>
            <a:ext cx="8229600" cy="4526100"/>
          </a:xfrm>
          <a:prstGeom prst="rect">
            <a:avLst/>
          </a:prstGeom>
          <a:noFill/>
          <a:ln>
            <a:noFill/>
          </a:ln>
        </p:spPr>
        <p:txBody>
          <a:bodyPr spcFirstLastPara="1" wrap="square" lIns="91425" tIns="45700" rIns="91425" bIns="45700" anchor="t" anchorCtr="0">
            <a:noAutofit/>
          </a:bodyPr>
          <a:lstStyle>
            <a:lvl1pPr marL="457200" marR="0" lvl="0" indent="-431800" algn="l" rtl="0">
              <a:lnSpc>
                <a:spcPct val="100000"/>
              </a:lnSpc>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17" name="Google Shape;117;p49"/>
          <p:cNvSpPr txBox="1">
            <a:spLocks noGrp="1"/>
          </p:cNvSpPr>
          <p:nvPr>
            <p:ph type="dt" idx="10"/>
          </p:nvPr>
        </p:nvSpPr>
        <p:spPr>
          <a:xfrm>
            <a:off x="457200" y="6356350"/>
            <a:ext cx="2133600" cy="3651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18" name="Google Shape;118;p49"/>
          <p:cNvSpPr txBox="1">
            <a:spLocks noGrp="1"/>
          </p:cNvSpPr>
          <p:nvPr>
            <p:ph type="ftr" idx="11"/>
          </p:nvPr>
        </p:nvSpPr>
        <p:spPr>
          <a:xfrm>
            <a:off x="3124200" y="6356350"/>
            <a:ext cx="2895600" cy="365100"/>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19" name="Google Shape;119;p49"/>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PY"/>
              <a:t>‹Nº›</a:t>
            </a:fld>
            <a:endParaRPr/>
          </a:p>
        </p:txBody>
      </p:sp>
    </p:spTree>
  </p:cSld>
  <p:clrMap bg1="lt1" tx1="dk1" bg2="dk2" tx2="lt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2.png"/><Relationship Id="rId7" Type="http://schemas.openxmlformats.org/officeDocument/2006/relationships/image" Target="../media/image6.jp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jpg"/><Relationship Id="rId5" Type="http://schemas.openxmlformats.org/officeDocument/2006/relationships/image" Target="../media/image4.jpg"/><Relationship Id="rId10" Type="http://schemas.openxmlformats.org/officeDocument/2006/relationships/image" Target="../media/image9.png"/><Relationship Id="rId4" Type="http://schemas.openxmlformats.org/officeDocument/2006/relationships/image" Target="../media/image3.jpg"/><Relationship Id="rId9" Type="http://schemas.openxmlformats.org/officeDocument/2006/relationships/image" Target="../media/image8.jpeg"/></Relationships>
</file>

<file path=ppt/slides/_rels/slide10.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37.jpeg"/><Relationship Id="rId3" Type="http://schemas.openxmlformats.org/officeDocument/2006/relationships/image" Target="../media/image27.jpg"/><Relationship Id="rId7" Type="http://schemas.openxmlformats.org/officeDocument/2006/relationships/image" Target="../media/image31.png"/><Relationship Id="rId12" Type="http://schemas.openxmlformats.org/officeDocument/2006/relationships/image" Target="../media/image36.png"/><Relationship Id="rId2" Type="http://schemas.openxmlformats.org/officeDocument/2006/relationships/notesSlide" Target="../notesSlides/notesSlide9.xml"/><Relationship Id="rId1" Type="http://schemas.openxmlformats.org/officeDocument/2006/relationships/slideLayout" Target="../slideLayouts/slideLayout25.xml"/><Relationship Id="rId6" Type="http://schemas.openxmlformats.org/officeDocument/2006/relationships/image" Target="../media/image30.jpg"/><Relationship Id="rId11" Type="http://schemas.openxmlformats.org/officeDocument/2006/relationships/image" Target="../media/image35.jpeg"/><Relationship Id="rId5" Type="http://schemas.openxmlformats.org/officeDocument/2006/relationships/image" Target="../media/image29.png"/><Relationship Id="rId10" Type="http://schemas.openxmlformats.org/officeDocument/2006/relationships/image" Target="../media/image34.jpeg"/><Relationship Id="rId4" Type="http://schemas.openxmlformats.org/officeDocument/2006/relationships/image" Target="../media/image28.png"/><Relationship Id="rId9" Type="http://schemas.openxmlformats.org/officeDocument/2006/relationships/image" Target="../media/image33.png"/><Relationship Id="rId14" Type="http://schemas.openxmlformats.org/officeDocument/2006/relationships/image" Target="../media/image38.jpeg"/></Relationships>
</file>

<file path=ppt/slides/_rels/slide11.xml.rels><?xml version="1.0" encoding="UTF-8" standalone="yes"?>
<Relationships xmlns="http://schemas.openxmlformats.org/package/2006/relationships"><Relationship Id="rId3" Type="http://schemas.openxmlformats.org/officeDocument/2006/relationships/image" Target="../media/image39.gif"/><Relationship Id="rId2" Type="http://schemas.openxmlformats.org/officeDocument/2006/relationships/notesSlide" Target="../notesSlides/notesSlide10.xml"/><Relationship Id="rId1" Type="http://schemas.openxmlformats.org/officeDocument/2006/relationships/slideLayout" Target="../slideLayouts/slideLayout13.xml"/><Relationship Id="rId5" Type="http://schemas.openxmlformats.org/officeDocument/2006/relationships/image" Target="../media/image41.png"/><Relationship Id="rId4" Type="http://schemas.openxmlformats.org/officeDocument/2006/relationships/image" Target="../media/image40.png"/></Relationships>
</file>

<file path=ppt/slides/_rels/slide1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1.xml"/><Relationship Id="rId1" Type="http://schemas.openxmlformats.org/officeDocument/2006/relationships/slideLayout" Target="../slideLayouts/slideLayout13.xml"/><Relationship Id="rId6" Type="http://schemas.openxmlformats.org/officeDocument/2006/relationships/image" Target="../media/image44.png"/><Relationship Id="rId5" Type="http://schemas.openxmlformats.org/officeDocument/2006/relationships/image" Target="../media/image39.gif"/><Relationship Id="rId4" Type="http://schemas.openxmlformats.org/officeDocument/2006/relationships/image" Target="../media/image43.png"/></Relationships>
</file>

<file path=ppt/slides/_rels/slide1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2.xml"/><Relationship Id="rId1" Type="http://schemas.openxmlformats.org/officeDocument/2006/relationships/slideLayout" Target="../slideLayouts/slideLayout13.xml"/><Relationship Id="rId4" Type="http://schemas.openxmlformats.org/officeDocument/2006/relationships/image" Target="../media/image46.png"/></Relationships>
</file>

<file path=ppt/slides/_rels/slide1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3.xml"/><Relationship Id="rId1" Type="http://schemas.openxmlformats.org/officeDocument/2006/relationships/slideLayout" Target="../slideLayouts/slideLayout13.xml"/><Relationship Id="rId4" Type="http://schemas.openxmlformats.org/officeDocument/2006/relationships/image" Target="../media/image48.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6.xml"/></Relationships>
</file>

<file path=ppt/slides/_rels/slide1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5.xml"/><Relationship Id="rId1" Type="http://schemas.openxmlformats.org/officeDocument/2006/relationships/slideLayout" Target="../slideLayouts/slideLayout13.xml"/><Relationship Id="rId4" Type="http://schemas.openxmlformats.org/officeDocument/2006/relationships/image" Target="../media/image50.png"/></Relationships>
</file>

<file path=ppt/slides/_rels/slide1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6.xml"/><Relationship Id="rId1" Type="http://schemas.openxmlformats.org/officeDocument/2006/relationships/slideLayout" Target="../slideLayouts/slideLayout13.xml"/><Relationship Id="rId4" Type="http://schemas.openxmlformats.org/officeDocument/2006/relationships/image" Target="../media/image51.png"/></Relationships>
</file>

<file path=ppt/slides/_rels/slide18.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hyperlink" Target="http://www.youtube.com/watch?v=NRq1P3jkwMs" TargetMode="External"/><Relationship Id="rId2" Type="http://schemas.openxmlformats.org/officeDocument/2006/relationships/notesSlide" Target="../notesSlides/notesSlide18.xml"/><Relationship Id="rId1" Type="http://schemas.openxmlformats.org/officeDocument/2006/relationships/slideLayout" Target="../slideLayouts/slideLayout13.xml"/><Relationship Id="rId4" Type="http://schemas.openxmlformats.org/officeDocument/2006/relationships/image" Target="../media/image53.jpg"/></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13.xml"/><Relationship Id="rId5" Type="http://schemas.openxmlformats.org/officeDocument/2006/relationships/image" Target="../media/image12.jpeg"/><Relationship Id="rId4" Type="http://schemas.openxmlformats.org/officeDocument/2006/relationships/image" Target="../media/image11.jpeg"/></Relationships>
</file>

<file path=ppt/slides/_rels/slide2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58.png"/><Relationship Id="rId7" Type="http://schemas.openxmlformats.org/officeDocument/2006/relationships/image" Target="../media/image62.jpg"/><Relationship Id="rId2" Type="http://schemas.openxmlformats.org/officeDocument/2006/relationships/notesSlide" Target="../notesSlides/notesSlide24.xml"/><Relationship Id="rId1" Type="http://schemas.openxmlformats.org/officeDocument/2006/relationships/slideLayout" Target="../slideLayouts/slideLayout13.xml"/><Relationship Id="rId6" Type="http://schemas.openxmlformats.org/officeDocument/2006/relationships/image" Target="../media/image61.jpg"/><Relationship Id="rId5" Type="http://schemas.openxmlformats.org/officeDocument/2006/relationships/image" Target="../media/image60.jpg"/><Relationship Id="rId4" Type="http://schemas.openxmlformats.org/officeDocument/2006/relationships/image" Target="../media/image59.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63.jpg"/><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8.xml"/><Relationship Id="rId1" Type="http://schemas.openxmlformats.org/officeDocument/2006/relationships/slideLayout" Target="../slideLayouts/slideLayout13.xml"/><Relationship Id="rId4" Type="http://schemas.openxmlformats.org/officeDocument/2006/relationships/image" Target="../media/image66.png"/></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0.xml"/><Relationship Id="rId1" Type="http://schemas.openxmlformats.org/officeDocument/2006/relationships/slideLayout" Target="../slideLayouts/slideLayout14.xml"/><Relationship Id="rId5" Type="http://schemas.openxmlformats.org/officeDocument/2006/relationships/image" Target="../media/image70.jpg"/><Relationship Id="rId4" Type="http://schemas.openxmlformats.org/officeDocument/2006/relationships/image" Target="../media/image69.png"/></Relationships>
</file>

<file path=ppt/slides/_rels/slide33.xml.rels><?xml version="1.0" encoding="UTF-8" standalone="yes"?>
<Relationships xmlns="http://schemas.openxmlformats.org/package/2006/relationships"><Relationship Id="rId3" Type="http://schemas.openxmlformats.org/officeDocument/2006/relationships/hyperlink" Target="http://portal.acm.org/citation.cfm?id=365646&amp;jmp=cit&amp;dl=GUIDE&amp;dl=ACM&amp;CFID=10941068&amp;CFTOKEN=59269176#CIT" TargetMode="External"/><Relationship Id="rId2" Type="http://schemas.openxmlformats.org/officeDocument/2006/relationships/notesSlide" Target="../notesSlides/notesSlide31.xml"/><Relationship Id="rId1" Type="http://schemas.openxmlformats.org/officeDocument/2006/relationships/slideLayout" Target="../slideLayouts/slideLayout13.xml"/><Relationship Id="rId6" Type="http://schemas.openxmlformats.org/officeDocument/2006/relationships/hyperlink" Target="http://www.acm.org/classics/oct95/" TargetMode="External"/><Relationship Id="rId5" Type="http://schemas.openxmlformats.org/officeDocument/2006/relationships/image" Target="../media/image71.jpg"/><Relationship Id="rId4" Type="http://schemas.openxmlformats.org/officeDocument/2006/relationships/hyperlink" Target="http://www.acm.org/pubs/contents/journals/cacm/" TargetMode="External"/></Relationships>
</file>

<file path=ppt/slides/_rels/slide3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2.xml"/><Relationship Id="rId1" Type="http://schemas.openxmlformats.org/officeDocument/2006/relationships/slideLayout" Target="../slideLayouts/slideLayout13.xml"/><Relationship Id="rId5" Type="http://schemas.openxmlformats.org/officeDocument/2006/relationships/image" Target="../media/image74.png"/><Relationship Id="rId4" Type="http://schemas.openxmlformats.org/officeDocument/2006/relationships/image" Target="../media/image73.png"/></Relationships>
</file>

<file path=ppt/slides/_rels/slide3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3.xml"/><Relationship Id="rId1" Type="http://schemas.openxmlformats.org/officeDocument/2006/relationships/slideLayout" Target="../slideLayouts/slideLayout13.xml"/><Relationship Id="rId4" Type="http://schemas.openxmlformats.org/officeDocument/2006/relationships/image" Target="../media/image75.jpg"/></Relationships>
</file>

<file path=ppt/slides/_rels/slide36.xml.rels><?xml version="1.0" encoding="UTF-8" standalone="yes"?>
<Relationships xmlns="http://schemas.openxmlformats.org/package/2006/relationships"><Relationship Id="rId3" Type="http://schemas.openxmlformats.org/officeDocument/2006/relationships/image" Target="../media/image75.jpg"/><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40.xml"/><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43.xml"/><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44.xml"/><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3" Type="http://schemas.openxmlformats.org/officeDocument/2006/relationships/hyperlink" Target="https://code.visualstudio.com/Download" TargetMode="External"/><Relationship Id="rId2" Type="http://schemas.openxmlformats.org/officeDocument/2006/relationships/notesSlide" Target="../notesSlides/notesSlide45.xml"/><Relationship Id="rId1" Type="http://schemas.openxmlformats.org/officeDocument/2006/relationships/slideLayout" Target="../slideLayouts/slideLayout13.xml"/><Relationship Id="rId6" Type="http://schemas.openxmlformats.org/officeDocument/2006/relationships/hyperlink" Target="https://www.python.org/downloads/" TargetMode="External"/><Relationship Id="rId5" Type="http://schemas.openxmlformats.org/officeDocument/2006/relationships/hyperlink" Target="https://marketplace.visualstudio.com/items?itemName=ms-python.python" TargetMode="External"/><Relationship Id="rId4" Type="http://schemas.openxmlformats.org/officeDocument/2006/relationships/hyperlink" Target="https://code.visualstudio.com/docs/python/python-tutorial" TargetMode="External"/></Relationships>
</file>

<file path=ppt/slides/_rels/slide4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46.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gif"/><Relationship Id="rId3" Type="http://schemas.openxmlformats.org/officeDocument/2006/relationships/image" Target="../media/image14.jpg"/><Relationship Id="rId7" Type="http://schemas.openxmlformats.org/officeDocument/2006/relationships/image" Target="../media/image18.png"/><Relationship Id="rId12"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25.xml"/><Relationship Id="rId6" Type="http://schemas.openxmlformats.org/officeDocument/2006/relationships/image" Target="../media/image17.png"/><Relationship Id="rId11" Type="http://schemas.openxmlformats.org/officeDocument/2006/relationships/image" Target="../media/image22.jpg"/><Relationship Id="rId5" Type="http://schemas.openxmlformats.org/officeDocument/2006/relationships/image" Target="../media/image16.jpg"/><Relationship Id="rId10" Type="http://schemas.openxmlformats.org/officeDocument/2006/relationships/image" Target="../media/image21.png"/><Relationship Id="rId4" Type="http://schemas.openxmlformats.org/officeDocument/2006/relationships/image" Target="../media/image15.jpg"/><Relationship Id="rId9"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png"/><Relationship Id="rId1" Type="http://schemas.openxmlformats.org/officeDocument/2006/relationships/slideLayout" Target="../slideLayouts/slideLayout2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1"/>
          <p:cNvSpPr txBox="1"/>
          <p:nvPr/>
        </p:nvSpPr>
        <p:spPr>
          <a:xfrm>
            <a:off x="685800" y="1371600"/>
            <a:ext cx="7848360" cy="192672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3600"/>
              <a:buFont typeface="Arial"/>
              <a:buNone/>
            </a:pPr>
            <a:r>
              <a:rPr lang="es-PY" sz="3600" b="0" i="0" u="none" strike="noStrike" cap="none">
                <a:solidFill>
                  <a:srgbClr val="D2533C"/>
                </a:solidFill>
                <a:latin typeface="Arial"/>
                <a:ea typeface="Arial"/>
                <a:cs typeface="Arial"/>
                <a:sym typeface="Arial"/>
              </a:rPr>
              <a:t>Fundamentos de </a:t>
            </a:r>
            <a:r>
              <a:rPr lang="es-PY" sz="3600">
                <a:solidFill>
                  <a:srgbClr val="D2533C"/>
                </a:solidFill>
              </a:rPr>
              <a:t>Programación</a:t>
            </a:r>
            <a:endParaRPr sz="1800" b="0" i="0" u="none" strike="noStrike" cap="none">
              <a:solidFill>
                <a:schemeClr val="dk1"/>
              </a:solidFill>
              <a:latin typeface="Arial"/>
              <a:ea typeface="Arial"/>
              <a:cs typeface="Arial"/>
              <a:sym typeface="Arial"/>
            </a:endParaRPr>
          </a:p>
        </p:txBody>
      </p:sp>
      <p:sp>
        <p:nvSpPr>
          <p:cNvPr id="195" name="Google Shape;195;p1"/>
          <p:cNvSpPr/>
          <p:nvPr/>
        </p:nvSpPr>
        <p:spPr>
          <a:xfrm>
            <a:off x="2051640" y="980640"/>
            <a:ext cx="6400440" cy="175212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2400"/>
              <a:buFont typeface="Arial"/>
              <a:buNone/>
            </a:pPr>
            <a:r>
              <a:rPr lang="es-PY" sz="2400" b="0" i="0" u="none" strike="noStrike" cap="none" dirty="0">
                <a:solidFill>
                  <a:srgbClr val="57576E"/>
                </a:solidFill>
                <a:latin typeface="Arial"/>
                <a:ea typeface="Arial"/>
                <a:cs typeface="Arial"/>
                <a:sym typeface="Arial"/>
              </a:rPr>
              <a:t>Cursos Básicos </a:t>
            </a:r>
            <a:endParaRPr sz="1800" b="0" i="0" u="none" strike="noStrike" cap="none" dirty="0">
              <a:solidFill>
                <a:schemeClr val="dk1"/>
              </a:solidFill>
              <a:latin typeface="Arial"/>
              <a:ea typeface="Arial"/>
              <a:cs typeface="Arial"/>
              <a:sym typeface="Arial"/>
            </a:endParaRPr>
          </a:p>
          <a:p>
            <a:pPr marL="0" marR="0" lvl="0" indent="0" algn="r" rtl="0">
              <a:lnSpc>
                <a:spcPct val="100000"/>
              </a:lnSpc>
              <a:spcBef>
                <a:spcPts val="0"/>
              </a:spcBef>
              <a:spcAft>
                <a:spcPts val="0"/>
              </a:spcAft>
              <a:buClr>
                <a:srgbClr val="000000"/>
              </a:buClr>
              <a:buSzPts val="2400"/>
              <a:buFont typeface="Arial"/>
              <a:buNone/>
            </a:pPr>
            <a:r>
              <a:rPr lang="es-PY" sz="2400" dirty="0">
                <a:solidFill>
                  <a:srgbClr val="57576E"/>
                </a:solidFill>
              </a:rPr>
              <a:t>Primer Ciclo </a:t>
            </a:r>
            <a:r>
              <a:rPr lang="es-PY" sz="2400" b="0" i="0" u="none" strike="noStrike" cap="none" dirty="0">
                <a:solidFill>
                  <a:srgbClr val="57576E"/>
                </a:solidFill>
                <a:latin typeface="Arial"/>
                <a:ea typeface="Arial"/>
                <a:cs typeface="Arial"/>
                <a:sym typeface="Arial"/>
              </a:rPr>
              <a:t>2025</a:t>
            </a:r>
            <a:endParaRPr sz="1800" b="0" i="0" u="none" strike="noStrike" cap="none" dirty="0">
              <a:solidFill>
                <a:schemeClr val="dk1"/>
              </a:solidFill>
              <a:latin typeface="Arial"/>
              <a:ea typeface="Arial"/>
              <a:cs typeface="Arial"/>
              <a:sym typeface="Arial"/>
            </a:endParaRPr>
          </a:p>
        </p:txBody>
      </p:sp>
      <p:sp>
        <p:nvSpPr>
          <p:cNvPr id="196" name="Google Shape;196;p1"/>
          <p:cNvSpPr/>
          <p:nvPr/>
        </p:nvSpPr>
        <p:spPr>
          <a:xfrm>
            <a:off x="155520" y="-144360"/>
            <a:ext cx="304560" cy="30456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 name="Google Shape;197;p1"/>
          <p:cNvSpPr/>
          <p:nvPr/>
        </p:nvSpPr>
        <p:spPr>
          <a:xfrm>
            <a:off x="307800" y="7920"/>
            <a:ext cx="304560" cy="30456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98" name="Google Shape;198;p1"/>
          <p:cNvPicPr preferRelativeResize="0"/>
          <p:nvPr/>
        </p:nvPicPr>
        <p:blipFill rotWithShape="1">
          <a:blip r:embed="rId3">
            <a:alphaModFix/>
          </a:blip>
          <a:srcRect/>
          <a:stretch/>
        </p:blipFill>
        <p:spPr>
          <a:xfrm>
            <a:off x="460440" y="544320"/>
            <a:ext cx="1904760" cy="1904760"/>
          </a:xfrm>
          <a:prstGeom prst="rect">
            <a:avLst/>
          </a:prstGeom>
          <a:noFill/>
          <a:ln>
            <a:noFill/>
          </a:ln>
        </p:spPr>
      </p:pic>
      <p:pic>
        <p:nvPicPr>
          <p:cNvPr id="199" name="Google Shape;199;p1"/>
          <p:cNvPicPr preferRelativeResize="0"/>
          <p:nvPr/>
        </p:nvPicPr>
        <p:blipFill rotWithShape="1">
          <a:blip r:embed="rId4">
            <a:alphaModFix/>
          </a:blip>
          <a:srcRect/>
          <a:stretch/>
        </p:blipFill>
        <p:spPr>
          <a:xfrm>
            <a:off x="307800" y="5319720"/>
            <a:ext cx="2319480" cy="1305720"/>
          </a:xfrm>
          <a:prstGeom prst="rect">
            <a:avLst/>
          </a:prstGeom>
          <a:noFill/>
          <a:ln>
            <a:noFill/>
          </a:ln>
        </p:spPr>
      </p:pic>
      <p:pic>
        <p:nvPicPr>
          <p:cNvPr id="200" name="Google Shape;200;p1"/>
          <p:cNvPicPr preferRelativeResize="0"/>
          <p:nvPr/>
        </p:nvPicPr>
        <p:blipFill rotWithShape="1">
          <a:blip r:embed="rId5">
            <a:alphaModFix/>
          </a:blip>
          <a:srcRect/>
          <a:stretch/>
        </p:blipFill>
        <p:spPr>
          <a:xfrm>
            <a:off x="460078" y="3598582"/>
            <a:ext cx="2651040" cy="1311480"/>
          </a:xfrm>
          <a:prstGeom prst="rect">
            <a:avLst/>
          </a:prstGeom>
          <a:noFill/>
          <a:ln>
            <a:noFill/>
          </a:ln>
        </p:spPr>
      </p:pic>
      <p:pic>
        <p:nvPicPr>
          <p:cNvPr id="201" name="Google Shape;201;p1"/>
          <p:cNvPicPr preferRelativeResize="0"/>
          <p:nvPr/>
        </p:nvPicPr>
        <p:blipFill rotWithShape="1">
          <a:blip r:embed="rId6">
            <a:alphaModFix/>
          </a:blip>
          <a:srcRect l="28547" t="14581"/>
          <a:stretch/>
        </p:blipFill>
        <p:spPr>
          <a:xfrm>
            <a:off x="3327125" y="5260295"/>
            <a:ext cx="1657439" cy="1424520"/>
          </a:xfrm>
          <a:prstGeom prst="rect">
            <a:avLst/>
          </a:prstGeom>
          <a:noFill/>
          <a:ln>
            <a:noFill/>
          </a:ln>
        </p:spPr>
      </p:pic>
      <p:sp>
        <p:nvSpPr>
          <p:cNvPr id="202" name="Google Shape;202;p1"/>
          <p:cNvSpPr/>
          <p:nvPr/>
        </p:nvSpPr>
        <p:spPr>
          <a:xfrm>
            <a:off x="460440" y="160200"/>
            <a:ext cx="304560" cy="30456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 name="Google Shape;203;p1"/>
          <p:cNvSpPr/>
          <p:nvPr/>
        </p:nvSpPr>
        <p:spPr>
          <a:xfrm>
            <a:off x="612720" y="312840"/>
            <a:ext cx="304560" cy="30456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04" name="Google Shape;204;p1"/>
          <p:cNvPicPr preferRelativeResize="0"/>
          <p:nvPr/>
        </p:nvPicPr>
        <p:blipFill rotWithShape="1">
          <a:blip r:embed="rId7">
            <a:alphaModFix/>
          </a:blip>
          <a:srcRect l="10294" r="11943"/>
          <a:stretch/>
        </p:blipFill>
        <p:spPr>
          <a:xfrm>
            <a:off x="3530216" y="3648622"/>
            <a:ext cx="1745641" cy="1261440"/>
          </a:xfrm>
          <a:prstGeom prst="rect">
            <a:avLst/>
          </a:prstGeom>
          <a:noFill/>
          <a:ln>
            <a:noFill/>
          </a:ln>
        </p:spPr>
      </p:pic>
      <p:pic>
        <p:nvPicPr>
          <p:cNvPr id="7" name="Picture 6">
            <a:extLst>
              <a:ext uri="{FF2B5EF4-FFF2-40B4-BE49-F238E27FC236}">
                <a16:creationId xmlns:a16="http://schemas.microsoft.com/office/drawing/2014/main" id="{726E9E7B-BAD1-C033-36FC-B5DBA938C7C1}"/>
              </a:ext>
            </a:extLst>
          </p:cNvPr>
          <p:cNvPicPr>
            <a:picLocks noChangeAspect="1"/>
          </p:cNvPicPr>
          <p:nvPr/>
        </p:nvPicPr>
        <p:blipFill>
          <a:blip r:embed="rId8"/>
          <a:stretch>
            <a:fillRect/>
          </a:stretch>
        </p:blipFill>
        <p:spPr>
          <a:xfrm>
            <a:off x="3316539" y="954810"/>
            <a:ext cx="1935321" cy="1083780"/>
          </a:xfrm>
          <a:prstGeom prst="rect">
            <a:avLst/>
          </a:prstGeom>
        </p:spPr>
      </p:pic>
      <p:pic>
        <p:nvPicPr>
          <p:cNvPr id="2050" name="Picture 2" descr="Artificial Intelligence vs DeepSeek memes | Here come the DeepSeek memes:  Be very afraid, ChatGPT, Google, OpenAI - Telegraph India">
            <a:extLst>
              <a:ext uri="{FF2B5EF4-FFF2-40B4-BE49-F238E27FC236}">
                <a16:creationId xmlns:a16="http://schemas.microsoft.com/office/drawing/2014/main" id="{DBE33E3F-0704-0BBD-6969-95215298B83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974511" y="1730361"/>
            <a:ext cx="2619375" cy="1743075"/>
          </a:xfrm>
          <a:prstGeom prst="rect">
            <a:avLst/>
          </a:prstGeom>
          <a:noFill/>
          <a:extLst>
            <a:ext uri="{909E8E84-426E-40DD-AFC4-6F175D3DCCD1}">
              <a14:hiddenFill xmlns:a14="http://schemas.microsoft.com/office/drawing/2010/main">
                <a:solidFill>
                  <a:srgbClr val="FFFFFF"/>
                </a:solidFill>
              </a14:hiddenFill>
            </a:ext>
          </a:extLst>
        </p:spPr>
      </p:pic>
      <p:pic>
        <p:nvPicPr>
          <p:cNvPr id="3" name="Imagen 2">
            <a:extLst>
              <a:ext uri="{FF2B5EF4-FFF2-40B4-BE49-F238E27FC236}">
                <a16:creationId xmlns:a16="http://schemas.microsoft.com/office/drawing/2014/main" id="{B3EB482D-BDB6-0521-1AED-DB16FF54D8C8}"/>
              </a:ext>
            </a:extLst>
          </p:cNvPr>
          <p:cNvPicPr>
            <a:picLocks noChangeAspect="1"/>
          </p:cNvPicPr>
          <p:nvPr/>
        </p:nvPicPr>
        <p:blipFill>
          <a:blip r:embed="rId10"/>
          <a:stretch>
            <a:fillRect/>
          </a:stretch>
        </p:blipFill>
        <p:spPr>
          <a:xfrm>
            <a:off x="5283045" y="4403602"/>
            <a:ext cx="3740338" cy="2165596"/>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pic>
        <p:nvPicPr>
          <p:cNvPr id="309" name="Google Shape;309;p69" descr="http://1.bp.blogspot.com/-F-xZIkTOCTQ/UazsNM4ZzrI/AAAAAAAAAE0/4I2N2KvlS9o/s1600/LinuxUniverse.jpg"/>
          <p:cNvPicPr preferRelativeResize="0"/>
          <p:nvPr/>
        </p:nvPicPr>
        <p:blipFill rotWithShape="1">
          <a:blip r:embed="rId3">
            <a:alphaModFix/>
          </a:blip>
          <a:srcRect/>
          <a:stretch/>
        </p:blipFill>
        <p:spPr>
          <a:xfrm>
            <a:off x="364857" y="1989305"/>
            <a:ext cx="3668496" cy="2751372"/>
          </a:xfrm>
          <a:prstGeom prst="rect">
            <a:avLst/>
          </a:prstGeom>
          <a:noFill/>
          <a:ln>
            <a:noFill/>
          </a:ln>
        </p:spPr>
      </p:pic>
      <p:sp>
        <p:nvSpPr>
          <p:cNvPr id="310" name="Google Shape;310;p69"/>
          <p:cNvSpPr txBox="1"/>
          <p:nvPr/>
        </p:nvSpPr>
        <p:spPr>
          <a:xfrm>
            <a:off x="725548" y="5431642"/>
            <a:ext cx="2813591" cy="6463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PY" sz="3600" b="1" i="0" u="none" strike="noStrike" cap="none">
                <a:solidFill>
                  <a:srgbClr val="366092"/>
                </a:solidFill>
                <a:latin typeface="Arial"/>
                <a:ea typeface="Arial"/>
                <a:cs typeface="Arial"/>
                <a:sym typeface="Arial"/>
              </a:rPr>
              <a:t>Linux → UNIX</a:t>
            </a:r>
            <a:endParaRPr sz="3600" b="1" i="0" u="none" strike="noStrike" cap="none">
              <a:solidFill>
                <a:srgbClr val="366092"/>
              </a:solidFill>
              <a:latin typeface="Arial"/>
              <a:ea typeface="Arial"/>
              <a:cs typeface="Arial"/>
              <a:sym typeface="Arial"/>
            </a:endParaRPr>
          </a:p>
        </p:txBody>
      </p:sp>
      <p:pic>
        <p:nvPicPr>
          <p:cNvPr id="311" name="Google Shape;311;p69" descr="https://upload.wikimedia.org/wikipedia/commons/thumb/0/05/Windows_10_Logo.svg/2000px-Windows_10_Logo.svg.png"/>
          <p:cNvPicPr preferRelativeResize="0"/>
          <p:nvPr/>
        </p:nvPicPr>
        <p:blipFill rotWithShape="1">
          <a:blip r:embed="rId4">
            <a:alphaModFix/>
          </a:blip>
          <a:srcRect/>
          <a:stretch/>
        </p:blipFill>
        <p:spPr>
          <a:xfrm>
            <a:off x="905306" y="4740677"/>
            <a:ext cx="2185980" cy="404558"/>
          </a:xfrm>
          <a:prstGeom prst="rect">
            <a:avLst/>
          </a:prstGeom>
          <a:noFill/>
          <a:ln>
            <a:noFill/>
          </a:ln>
        </p:spPr>
      </p:pic>
      <p:sp>
        <p:nvSpPr>
          <p:cNvPr id="312" name="Google Shape;312;p69"/>
          <p:cNvSpPr txBox="1"/>
          <p:nvPr/>
        </p:nvSpPr>
        <p:spPr>
          <a:xfrm>
            <a:off x="282994" y="654707"/>
            <a:ext cx="5238919"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PY" sz="2400" b="0" i="0" u="none" strike="noStrike" cap="none">
                <a:solidFill>
                  <a:srgbClr val="000000"/>
                </a:solidFill>
                <a:latin typeface="Arial"/>
                <a:ea typeface="Arial"/>
                <a:cs typeface="Arial"/>
                <a:sym typeface="Arial"/>
              </a:rPr>
              <a:t>Sistemas operativos </a:t>
            </a:r>
            <a:endParaRPr sz="2400" b="0" i="0" u="none" strike="noStrike" cap="none">
              <a:solidFill>
                <a:srgbClr val="000000"/>
              </a:solidFill>
              <a:latin typeface="Arial"/>
              <a:ea typeface="Arial"/>
              <a:cs typeface="Arial"/>
              <a:sym typeface="Arial"/>
            </a:endParaRPr>
          </a:p>
        </p:txBody>
      </p:sp>
      <p:pic>
        <p:nvPicPr>
          <p:cNvPr id="313" name="Google Shape;313;p69" descr="Resultado de imagen para microsoft office"/>
          <p:cNvPicPr preferRelativeResize="0"/>
          <p:nvPr/>
        </p:nvPicPr>
        <p:blipFill rotWithShape="1">
          <a:blip r:embed="rId5">
            <a:alphaModFix/>
          </a:blip>
          <a:srcRect/>
          <a:stretch/>
        </p:blipFill>
        <p:spPr>
          <a:xfrm>
            <a:off x="4946383" y="1587215"/>
            <a:ext cx="2199601" cy="1467422"/>
          </a:xfrm>
          <a:prstGeom prst="rect">
            <a:avLst/>
          </a:prstGeom>
          <a:noFill/>
          <a:ln>
            <a:noFill/>
          </a:ln>
        </p:spPr>
      </p:pic>
      <p:pic>
        <p:nvPicPr>
          <p:cNvPr id="314" name="Google Shape;314;p69" descr="Resultado de imagen para skype"/>
          <p:cNvPicPr preferRelativeResize="0"/>
          <p:nvPr/>
        </p:nvPicPr>
        <p:blipFill rotWithShape="1">
          <a:blip r:embed="rId6">
            <a:alphaModFix/>
          </a:blip>
          <a:srcRect/>
          <a:stretch/>
        </p:blipFill>
        <p:spPr>
          <a:xfrm>
            <a:off x="7416660" y="1841926"/>
            <a:ext cx="1284707" cy="785099"/>
          </a:xfrm>
          <a:prstGeom prst="rect">
            <a:avLst/>
          </a:prstGeom>
          <a:noFill/>
          <a:ln>
            <a:noFill/>
          </a:ln>
        </p:spPr>
      </p:pic>
      <p:pic>
        <p:nvPicPr>
          <p:cNvPr id="315" name="Google Shape;315;p69" descr="Resultado de imagen"/>
          <p:cNvPicPr preferRelativeResize="0"/>
          <p:nvPr/>
        </p:nvPicPr>
        <p:blipFill rotWithShape="1">
          <a:blip r:embed="rId7">
            <a:alphaModFix/>
          </a:blip>
          <a:srcRect/>
          <a:stretch/>
        </p:blipFill>
        <p:spPr>
          <a:xfrm>
            <a:off x="4291953" y="3111031"/>
            <a:ext cx="554465" cy="635938"/>
          </a:xfrm>
          <a:prstGeom prst="rect">
            <a:avLst/>
          </a:prstGeom>
          <a:noFill/>
          <a:ln>
            <a:noFill/>
          </a:ln>
        </p:spPr>
      </p:pic>
      <p:pic>
        <p:nvPicPr>
          <p:cNvPr id="316" name="Google Shape;316;p69" descr="Resultado de imagen"/>
          <p:cNvPicPr preferRelativeResize="0"/>
          <p:nvPr/>
        </p:nvPicPr>
        <p:blipFill rotWithShape="1">
          <a:blip r:embed="rId8">
            <a:alphaModFix/>
          </a:blip>
          <a:srcRect/>
          <a:stretch/>
        </p:blipFill>
        <p:spPr>
          <a:xfrm>
            <a:off x="5175653" y="3054637"/>
            <a:ext cx="1124442" cy="1124442"/>
          </a:xfrm>
          <a:prstGeom prst="rect">
            <a:avLst/>
          </a:prstGeom>
          <a:noFill/>
          <a:ln>
            <a:noFill/>
          </a:ln>
        </p:spPr>
      </p:pic>
      <p:pic>
        <p:nvPicPr>
          <p:cNvPr id="317" name="Google Shape;317;p69" descr="Resultado de imagen"/>
          <p:cNvPicPr preferRelativeResize="0"/>
          <p:nvPr/>
        </p:nvPicPr>
        <p:blipFill rotWithShape="1">
          <a:blip r:embed="rId9">
            <a:alphaModFix/>
          </a:blip>
          <a:srcRect/>
          <a:stretch/>
        </p:blipFill>
        <p:spPr>
          <a:xfrm>
            <a:off x="7145984" y="2630052"/>
            <a:ext cx="1474488" cy="1459287"/>
          </a:xfrm>
          <a:prstGeom prst="rect">
            <a:avLst/>
          </a:prstGeom>
          <a:noFill/>
          <a:ln>
            <a:noFill/>
          </a:ln>
        </p:spPr>
      </p:pic>
      <p:sp>
        <p:nvSpPr>
          <p:cNvPr id="318" name="Google Shape;318;p69"/>
          <p:cNvSpPr txBox="1"/>
          <p:nvPr/>
        </p:nvSpPr>
        <p:spPr>
          <a:xfrm>
            <a:off x="5009860" y="739919"/>
            <a:ext cx="3284874"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PY" sz="2400" b="0" i="0" u="none" strike="noStrike" cap="none">
                <a:solidFill>
                  <a:srgbClr val="000000"/>
                </a:solidFill>
                <a:latin typeface="Arial"/>
                <a:ea typeface="Arial"/>
                <a:cs typeface="Arial"/>
                <a:sym typeface="Arial"/>
              </a:rPr>
              <a:t>Software de aplicación</a:t>
            </a:r>
            <a:endParaRPr sz="2400" b="0" i="0" u="none" strike="noStrike" cap="none">
              <a:solidFill>
                <a:srgbClr val="000000"/>
              </a:solidFill>
              <a:latin typeface="Arial"/>
              <a:ea typeface="Arial"/>
              <a:cs typeface="Arial"/>
              <a:sym typeface="Arial"/>
            </a:endParaRPr>
          </a:p>
        </p:txBody>
      </p:sp>
      <p:pic>
        <p:nvPicPr>
          <p:cNvPr id="3" name="Picture 2">
            <a:extLst>
              <a:ext uri="{FF2B5EF4-FFF2-40B4-BE49-F238E27FC236}">
                <a16:creationId xmlns:a16="http://schemas.microsoft.com/office/drawing/2014/main" id="{F6390A44-D214-6BFB-8D39-FD39A4E49AC9}"/>
              </a:ext>
            </a:extLst>
          </p:cNvPr>
          <p:cNvPicPr>
            <a:picLocks noChangeAspect="1"/>
          </p:cNvPicPr>
          <p:nvPr/>
        </p:nvPicPr>
        <p:blipFill>
          <a:blip r:embed="rId10"/>
          <a:stretch>
            <a:fillRect/>
          </a:stretch>
        </p:blipFill>
        <p:spPr>
          <a:xfrm>
            <a:off x="4572000" y="5726255"/>
            <a:ext cx="1617794" cy="905965"/>
          </a:xfrm>
          <a:prstGeom prst="rect">
            <a:avLst/>
          </a:prstGeom>
        </p:spPr>
      </p:pic>
      <p:pic>
        <p:nvPicPr>
          <p:cNvPr id="5" name="Picture 4">
            <a:extLst>
              <a:ext uri="{FF2B5EF4-FFF2-40B4-BE49-F238E27FC236}">
                <a16:creationId xmlns:a16="http://schemas.microsoft.com/office/drawing/2014/main" id="{4B9498B5-BDB6-E3C4-559D-2C9345F75526}"/>
              </a:ext>
            </a:extLst>
          </p:cNvPr>
          <p:cNvPicPr>
            <a:picLocks noChangeAspect="1"/>
          </p:cNvPicPr>
          <p:nvPr/>
        </p:nvPicPr>
        <p:blipFill>
          <a:blip r:embed="rId11"/>
          <a:stretch>
            <a:fillRect/>
          </a:stretch>
        </p:blipFill>
        <p:spPr>
          <a:xfrm>
            <a:off x="6195212" y="5102504"/>
            <a:ext cx="1445946" cy="1445946"/>
          </a:xfrm>
          <a:prstGeom prst="rect">
            <a:avLst/>
          </a:prstGeom>
        </p:spPr>
      </p:pic>
      <p:pic>
        <p:nvPicPr>
          <p:cNvPr id="7" name="Picture 6">
            <a:extLst>
              <a:ext uri="{FF2B5EF4-FFF2-40B4-BE49-F238E27FC236}">
                <a16:creationId xmlns:a16="http://schemas.microsoft.com/office/drawing/2014/main" id="{7DBD937E-8900-6ACE-1B40-FC3D937F8DCB}"/>
              </a:ext>
            </a:extLst>
          </p:cNvPr>
          <p:cNvPicPr>
            <a:picLocks noChangeAspect="1"/>
          </p:cNvPicPr>
          <p:nvPr/>
        </p:nvPicPr>
        <p:blipFill>
          <a:blip r:embed="rId12"/>
          <a:stretch>
            <a:fillRect/>
          </a:stretch>
        </p:blipFill>
        <p:spPr>
          <a:xfrm>
            <a:off x="7684050" y="5174509"/>
            <a:ext cx="1468804" cy="1475361"/>
          </a:xfrm>
          <a:prstGeom prst="rect">
            <a:avLst/>
          </a:prstGeom>
        </p:spPr>
      </p:pic>
      <p:pic>
        <p:nvPicPr>
          <p:cNvPr id="9" name="Picture 8">
            <a:extLst>
              <a:ext uri="{FF2B5EF4-FFF2-40B4-BE49-F238E27FC236}">
                <a16:creationId xmlns:a16="http://schemas.microsoft.com/office/drawing/2014/main" id="{836EF3B4-9AC6-3BD6-325E-70115B25B9FB}"/>
              </a:ext>
            </a:extLst>
          </p:cNvPr>
          <p:cNvPicPr>
            <a:picLocks noChangeAspect="1"/>
          </p:cNvPicPr>
          <p:nvPr/>
        </p:nvPicPr>
        <p:blipFill>
          <a:blip r:embed="rId13"/>
          <a:stretch>
            <a:fillRect/>
          </a:stretch>
        </p:blipFill>
        <p:spPr>
          <a:xfrm>
            <a:off x="4242992" y="4249235"/>
            <a:ext cx="1824428" cy="1373604"/>
          </a:xfrm>
          <a:prstGeom prst="rect">
            <a:avLst/>
          </a:prstGeom>
        </p:spPr>
      </p:pic>
      <p:pic>
        <p:nvPicPr>
          <p:cNvPr id="11" name="Picture 10">
            <a:extLst>
              <a:ext uri="{FF2B5EF4-FFF2-40B4-BE49-F238E27FC236}">
                <a16:creationId xmlns:a16="http://schemas.microsoft.com/office/drawing/2014/main" id="{59284C87-5444-B1DD-D352-844EE4B8F02A}"/>
              </a:ext>
            </a:extLst>
          </p:cNvPr>
          <p:cNvPicPr>
            <a:picLocks noChangeAspect="1"/>
          </p:cNvPicPr>
          <p:nvPr/>
        </p:nvPicPr>
        <p:blipFill>
          <a:blip r:embed="rId14"/>
          <a:stretch>
            <a:fillRect/>
          </a:stretch>
        </p:blipFill>
        <p:spPr>
          <a:xfrm>
            <a:off x="6529365" y="3967141"/>
            <a:ext cx="1988325" cy="111346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1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1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7"/>
          <p:cNvSpPr txBox="1"/>
          <p:nvPr/>
        </p:nvSpPr>
        <p:spPr>
          <a:xfrm>
            <a:off x="386125" y="274008"/>
            <a:ext cx="8229300" cy="9903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3600"/>
              <a:buFont typeface="Arial"/>
              <a:buNone/>
            </a:pPr>
            <a:r>
              <a:rPr lang="es-PY" sz="3600" b="0" i="0" u="none" strike="noStrike" cap="none">
                <a:solidFill>
                  <a:srgbClr val="D2533C"/>
                </a:solidFill>
                <a:latin typeface="Arial"/>
                <a:ea typeface="Arial"/>
                <a:cs typeface="Arial"/>
                <a:sym typeface="Arial"/>
              </a:rPr>
              <a:t>Breve Historia: Programa almacenado</a:t>
            </a:r>
            <a:endParaRPr sz="3600" b="0" i="0" u="none" strike="noStrike" cap="none">
              <a:solidFill>
                <a:schemeClr val="dk1"/>
              </a:solidFill>
              <a:latin typeface="Arial"/>
              <a:ea typeface="Arial"/>
              <a:cs typeface="Arial"/>
              <a:sym typeface="Arial"/>
            </a:endParaRPr>
          </a:p>
        </p:txBody>
      </p:sp>
      <p:sp>
        <p:nvSpPr>
          <p:cNvPr id="255" name="Google Shape;255;p7"/>
          <p:cNvSpPr/>
          <p:nvPr/>
        </p:nvSpPr>
        <p:spPr>
          <a:xfrm>
            <a:off x="155520" y="-144360"/>
            <a:ext cx="304500" cy="3045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56" name="Google Shape;256;p7"/>
          <p:cNvPicPr preferRelativeResize="0"/>
          <p:nvPr/>
        </p:nvPicPr>
        <p:blipFill rotWithShape="1">
          <a:blip r:embed="rId3">
            <a:alphaModFix/>
          </a:blip>
          <a:srcRect/>
          <a:stretch/>
        </p:blipFill>
        <p:spPr>
          <a:xfrm>
            <a:off x="2340851" y="1442212"/>
            <a:ext cx="1612588" cy="2023962"/>
          </a:xfrm>
          <a:prstGeom prst="rect">
            <a:avLst/>
          </a:prstGeom>
          <a:noFill/>
          <a:ln>
            <a:noFill/>
          </a:ln>
        </p:spPr>
      </p:pic>
      <p:sp>
        <p:nvSpPr>
          <p:cNvPr id="257" name="Google Shape;257;p7"/>
          <p:cNvSpPr txBox="1"/>
          <p:nvPr/>
        </p:nvSpPr>
        <p:spPr>
          <a:xfrm>
            <a:off x="460075" y="1157825"/>
            <a:ext cx="3000000" cy="425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s-PY" sz="1800" b="1" i="0" u="none" strike="noStrike" cap="none">
                <a:solidFill>
                  <a:srgbClr val="292934"/>
                </a:solidFill>
                <a:latin typeface="Arial"/>
                <a:ea typeface="Arial"/>
                <a:cs typeface="Arial"/>
                <a:sym typeface="Arial"/>
              </a:rPr>
              <a:t>Calculadoras, Máquinas </a:t>
            </a:r>
            <a:endParaRPr sz="1400" b="1" i="0" u="none" strike="noStrike" cap="none">
              <a:solidFill>
                <a:srgbClr val="000000"/>
              </a:solidFill>
              <a:latin typeface="Arial"/>
              <a:ea typeface="Arial"/>
              <a:cs typeface="Arial"/>
              <a:sym typeface="Arial"/>
            </a:endParaRPr>
          </a:p>
        </p:txBody>
      </p:sp>
      <p:pic>
        <p:nvPicPr>
          <p:cNvPr id="258" name="Google Shape;258;p7"/>
          <p:cNvPicPr preferRelativeResize="0"/>
          <p:nvPr/>
        </p:nvPicPr>
        <p:blipFill rotWithShape="1">
          <a:blip r:embed="rId4">
            <a:alphaModFix/>
          </a:blip>
          <a:srcRect/>
          <a:stretch/>
        </p:blipFill>
        <p:spPr>
          <a:xfrm>
            <a:off x="97951" y="1657087"/>
            <a:ext cx="2128375" cy="1594225"/>
          </a:xfrm>
          <a:prstGeom prst="rect">
            <a:avLst/>
          </a:prstGeom>
          <a:noFill/>
          <a:ln>
            <a:noFill/>
          </a:ln>
        </p:spPr>
      </p:pic>
      <p:sp>
        <p:nvSpPr>
          <p:cNvPr id="259" name="Google Shape;259;p7"/>
          <p:cNvSpPr txBox="1"/>
          <p:nvPr/>
        </p:nvSpPr>
        <p:spPr>
          <a:xfrm>
            <a:off x="769425" y="3429000"/>
            <a:ext cx="4571100" cy="21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s-PY" sz="1000" b="0" i="0" u="none" strike="noStrike" cap="none">
                <a:solidFill>
                  <a:srgbClr val="000000"/>
                </a:solidFill>
                <a:latin typeface="Arial"/>
                <a:ea typeface="Arial"/>
                <a:cs typeface="Arial"/>
                <a:sym typeface="Arial"/>
              </a:rPr>
              <a:t>http://users.telenet.be/d.rijmenants/en/enigmasim.htm</a:t>
            </a:r>
            <a:endParaRPr sz="1000" b="0" i="0" u="none" strike="noStrike" cap="none">
              <a:solidFill>
                <a:srgbClr val="000000"/>
              </a:solidFill>
              <a:latin typeface="Arial"/>
              <a:ea typeface="Arial"/>
              <a:cs typeface="Arial"/>
              <a:sym typeface="Arial"/>
            </a:endParaRPr>
          </a:p>
        </p:txBody>
      </p:sp>
      <p:pic>
        <p:nvPicPr>
          <p:cNvPr id="260" name="Google Shape;260;p7"/>
          <p:cNvPicPr preferRelativeResize="0"/>
          <p:nvPr/>
        </p:nvPicPr>
        <p:blipFill rotWithShape="1">
          <a:blip r:embed="rId5">
            <a:alphaModFix/>
          </a:blip>
          <a:srcRect/>
          <a:stretch/>
        </p:blipFill>
        <p:spPr>
          <a:xfrm>
            <a:off x="4187729" y="2141602"/>
            <a:ext cx="4956275" cy="3298175"/>
          </a:xfrm>
          <a:prstGeom prst="rect">
            <a:avLst/>
          </a:prstGeom>
          <a:noFill/>
          <a:ln>
            <a:noFill/>
          </a:ln>
        </p:spPr>
      </p:pic>
      <p:sp>
        <p:nvSpPr>
          <p:cNvPr id="261" name="Google Shape;261;p7"/>
          <p:cNvSpPr txBox="1"/>
          <p:nvPr/>
        </p:nvSpPr>
        <p:spPr>
          <a:xfrm>
            <a:off x="1946275" y="6317075"/>
            <a:ext cx="5109000" cy="3000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s-PY" sz="1400" b="0" i="0" u="none" strike="noStrike" cap="none">
                <a:solidFill>
                  <a:srgbClr val="000000"/>
                </a:solidFill>
                <a:latin typeface="Arial"/>
                <a:ea typeface="Arial"/>
                <a:cs typeface="Arial"/>
                <a:sym typeface="Arial"/>
              </a:rPr>
              <a:t>https://twobithistory.org/2018/08/18/ada-lovelace-note-g.html</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6" name="Google Shape;266;p8"/>
          <p:cNvSpPr txBox="1"/>
          <p:nvPr/>
        </p:nvSpPr>
        <p:spPr>
          <a:xfrm>
            <a:off x="386125" y="274008"/>
            <a:ext cx="8229300" cy="9903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3600"/>
              <a:buFont typeface="Arial"/>
              <a:buNone/>
            </a:pPr>
            <a:r>
              <a:rPr lang="es-PY" sz="3600" b="0" i="0" u="none" strike="noStrike" cap="none">
                <a:solidFill>
                  <a:srgbClr val="D2533C"/>
                </a:solidFill>
                <a:latin typeface="Arial"/>
                <a:ea typeface="Arial"/>
                <a:cs typeface="Arial"/>
                <a:sym typeface="Arial"/>
              </a:rPr>
              <a:t>Breve Historia: Programa almacenado</a:t>
            </a:r>
            <a:endParaRPr sz="3600" b="0" i="0" u="none" strike="noStrike" cap="none">
              <a:solidFill>
                <a:schemeClr val="dk1"/>
              </a:solidFill>
              <a:latin typeface="Arial"/>
              <a:ea typeface="Arial"/>
              <a:cs typeface="Arial"/>
              <a:sym typeface="Arial"/>
            </a:endParaRPr>
          </a:p>
        </p:txBody>
      </p:sp>
      <p:sp>
        <p:nvSpPr>
          <p:cNvPr id="267" name="Google Shape;267;p8"/>
          <p:cNvSpPr/>
          <p:nvPr/>
        </p:nvSpPr>
        <p:spPr>
          <a:xfrm>
            <a:off x="155520" y="-144360"/>
            <a:ext cx="304560" cy="30456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68" name="Google Shape;268;p8"/>
          <p:cNvPicPr preferRelativeResize="0"/>
          <p:nvPr/>
        </p:nvPicPr>
        <p:blipFill rotWithShape="1">
          <a:blip r:embed="rId3">
            <a:alphaModFix/>
          </a:blip>
          <a:srcRect/>
          <a:stretch/>
        </p:blipFill>
        <p:spPr>
          <a:xfrm>
            <a:off x="7084620" y="1583515"/>
            <a:ext cx="1773720" cy="2657520"/>
          </a:xfrm>
          <a:prstGeom prst="rect">
            <a:avLst/>
          </a:prstGeom>
          <a:noFill/>
          <a:ln>
            <a:noFill/>
          </a:ln>
        </p:spPr>
      </p:pic>
      <p:sp>
        <p:nvSpPr>
          <p:cNvPr id="269" name="Google Shape;269;p8"/>
          <p:cNvSpPr/>
          <p:nvPr/>
        </p:nvSpPr>
        <p:spPr>
          <a:xfrm>
            <a:off x="4519507" y="1264300"/>
            <a:ext cx="4244100" cy="118770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s-PY" sz="1800" b="0" i="0" u="none" strike="noStrike" cap="none">
                <a:solidFill>
                  <a:srgbClr val="292934"/>
                </a:solidFill>
                <a:latin typeface="Arial"/>
                <a:ea typeface="Arial"/>
                <a:cs typeface="Arial"/>
                <a:sym typeface="Arial"/>
              </a:rPr>
              <a:t>1936, On Computable Numbers, with an Application to the Entscheidungsproblem</a:t>
            </a:r>
            <a:endParaRPr sz="1800" b="0" i="0" u="none" strike="noStrike" cap="none">
              <a:solidFill>
                <a:schemeClr val="dk1"/>
              </a:solidFill>
              <a:latin typeface="Arial"/>
              <a:ea typeface="Arial"/>
              <a:cs typeface="Arial"/>
              <a:sym typeface="Arial"/>
            </a:endParaRPr>
          </a:p>
        </p:txBody>
      </p:sp>
      <p:pic>
        <p:nvPicPr>
          <p:cNvPr id="270" name="Google Shape;270;p8"/>
          <p:cNvPicPr preferRelativeResize="0"/>
          <p:nvPr/>
        </p:nvPicPr>
        <p:blipFill rotWithShape="1">
          <a:blip r:embed="rId4">
            <a:alphaModFix/>
          </a:blip>
          <a:srcRect/>
          <a:stretch/>
        </p:blipFill>
        <p:spPr>
          <a:xfrm>
            <a:off x="4403853" y="4133743"/>
            <a:ext cx="3428640" cy="2571480"/>
          </a:xfrm>
          <a:prstGeom prst="rect">
            <a:avLst/>
          </a:prstGeom>
          <a:noFill/>
          <a:ln>
            <a:noFill/>
          </a:ln>
        </p:spPr>
      </p:pic>
      <p:pic>
        <p:nvPicPr>
          <p:cNvPr id="271" name="Google Shape;271;p8"/>
          <p:cNvPicPr preferRelativeResize="0"/>
          <p:nvPr/>
        </p:nvPicPr>
        <p:blipFill rotWithShape="1">
          <a:blip r:embed="rId5">
            <a:alphaModFix/>
          </a:blip>
          <a:srcRect/>
          <a:stretch/>
        </p:blipFill>
        <p:spPr>
          <a:xfrm>
            <a:off x="1273801" y="1442224"/>
            <a:ext cx="1612588" cy="2023962"/>
          </a:xfrm>
          <a:prstGeom prst="rect">
            <a:avLst/>
          </a:prstGeom>
          <a:noFill/>
          <a:ln>
            <a:noFill/>
          </a:ln>
        </p:spPr>
      </p:pic>
      <p:pic>
        <p:nvPicPr>
          <p:cNvPr id="272" name="Google Shape;272;p8"/>
          <p:cNvPicPr preferRelativeResize="0"/>
          <p:nvPr/>
        </p:nvPicPr>
        <p:blipFill rotWithShape="1">
          <a:blip r:embed="rId6">
            <a:alphaModFix/>
          </a:blip>
          <a:srcRect/>
          <a:stretch/>
        </p:blipFill>
        <p:spPr>
          <a:xfrm>
            <a:off x="152400" y="4133340"/>
            <a:ext cx="3855379" cy="2572261"/>
          </a:xfrm>
          <a:prstGeom prst="rect">
            <a:avLst/>
          </a:prstGeom>
          <a:noFill/>
          <a:ln>
            <a:noFill/>
          </a:ln>
        </p:spPr>
      </p:pic>
      <p:sp>
        <p:nvSpPr>
          <p:cNvPr id="273" name="Google Shape;273;p8"/>
          <p:cNvSpPr txBox="1"/>
          <p:nvPr/>
        </p:nvSpPr>
        <p:spPr>
          <a:xfrm>
            <a:off x="280825" y="3644100"/>
            <a:ext cx="3000000" cy="425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s-PY" sz="1800" b="1" i="0" u="none" strike="noStrike" cap="none">
                <a:solidFill>
                  <a:srgbClr val="292934"/>
                </a:solidFill>
                <a:latin typeface="Arial"/>
                <a:ea typeface="Arial"/>
                <a:cs typeface="Arial"/>
                <a:sym typeface="Arial"/>
              </a:rPr>
              <a:t>Máquina programable</a:t>
            </a:r>
            <a:endParaRPr sz="1400" b="1" i="0" u="none" strike="noStrike" cap="none">
              <a:solidFill>
                <a:srgbClr val="000000"/>
              </a:solidFill>
              <a:latin typeface="Arial"/>
              <a:ea typeface="Arial"/>
              <a:cs typeface="Arial"/>
              <a:sym typeface="Arial"/>
            </a:endParaRPr>
          </a:p>
        </p:txBody>
      </p:sp>
      <p:sp>
        <p:nvSpPr>
          <p:cNvPr id="274" name="Google Shape;274;p8"/>
          <p:cNvSpPr txBox="1"/>
          <p:nvPr/>
        </p:nvSpPr>
        <p:spPr>
          <a:xfrm>
            <a:off x="34538" y="6349575"/>
            <a:ext cx="4091100" cy="3000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s-PY" sz="1400" b="0" i="0" u="none" strike="noStrike" cap="none">
                <a:solidFill>
                  <a:srgbClr val="000000"/>
                </a:solidFill>
                <a:highlight>
                  <a:srgbClr val="FFFF00"/>
                </a:highlight>
                <a:latin typeface="Arial"/>
                <a:ea typeface="Arial"/>
                <a:cs typeface="Arial"/>
                <a:sym typeface="Arial"/>
              </a:rPr>
              <a:t>Colossus Mark 2 codebreaking computer</a:t>
            </a:r>
            <a:endParaRPr sz="1400" b="0" i="0" u="none" strike="noStrike" cap="none">
              <a:solidFill>
                <a:srgbClr val="000000"/>
              </a:solidFill>
              <a:highlight>
                <a:srgbClr val="FFFF00"/>
              </a:highlight>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8"/>
                                        </p:tgtEl>
                                        <p:attrNameLst>
                                          <p:attrName>style.visibility</p:attrName>
                                        </p:attrNameLst>
                                      </p:cBhvr>
                                      <p:to>
                                        <p:strVal val="visible"/>
                                      </p:to>
                                    </p:set>
                                    <p:animEffect transition="in" filter="fade">
                                      <p:cBhvr>
                                        <p:cTn id="7" dur="1000"/>
                                        <p:tgtEl>
                                          <p:spTgt spid="268"/>
                                        </p:tgtEl>
                                      </p:cBhvr>
                                    </p:animEffect>
                                  </p:childTnLst>
                                </p:cTn>
                              </p:par>
                              <p:par>
                                <p:cTn id="8" presetID="10" presetClass="entr" presetSubtype="0" fill="hold" nodeType="withEffect">
                                  <p:stCondLst>
                                    <p:cond delay="0"/>
                                  </p:stCondLst>
                                  <p:childTnLst>
                                    <p:set>
                                      <p:cBhvr>
                                        <p:cTn id="9" dur="1" fill="hold">
                                          <p:stCondLst>
                                            <p:cond delay="0"/>
                                          </p:stCondLst>
                                        </p:cTn>
                                        <p:tgtEl>
                                          <p:spTgt spid="269"/>
                                        </p:tgtEl>
                                        <p:attrNameLst>
                                          <p:attrName>style.visibility</p:attrName>
                                        </p:attrNameLst>
                                      </p:cBhvr>
                                      <p:to>
                                        <p:strVal val="visible"/>
                                      </p:to>
                                    </p:set>
                                    <p:animEffect transition="in" filter="fade">
                                      <p:cBhvr>
                                        <p:cTn id="10" dur="1000"/>
                                        <p:tgtEl>
                                          <p:spTgt spid="269"/>
                                        </p:tgtEl>
                                      </p:cBhvr>
                                    </p:animEffect>
                                  </p:childTnLst>
                                </p:cTn>
                              </p:par>
                              <p:par>
                                <p:cTn id="11" presetID="10" presetClass="entr" presetSubtype="0" fill="hold" nodeType="withEffect">
                                  <p:stCondLst>
                                    <p:cond delay="0"/>
                                  </p:stCondLst>
                                  <p:childTnLst>
                                    <p:set>
                                      <p:cBhvr>
                                        <p:cTn id="12" dur="1" fill="hold">
                                          <p:stCondLst>
                                            <p:cond delay="0"/>
                                          </p:stCondLst>
                                        </p:cTn>
                                        <p:tgtEl>
                                          <p:spTgt spid="269"/>
                                        </p:tgtEl>
                                        <p:attrNameLst>
                                          <p:attrName>style.visibility</p:attrName>
                                        </p:attrNameLst>
                                      </p:cBhvr>
                                      <p:to>
                                        <p:strVal val="visible"/>
                                      </p:to>
                                    </p:set>
                                    <p:animEffect transition="in" filter="fade">
                                      <p:cBhvr>
                                        <p:cTn id="13" dur="1000"/>
                                        <p:tgtEl>
                                          <p:spTgt spid="26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70"/>
                                        </p:tgtEl>
                                        <p:attrNameLst>
                                          <p:attrName>style.visibility</p:attrName>
                                        </p:attrNameLst>
                                      </p:cBhvr>
                                      <p:to>
                                        <p:strVal val="visible"/>
                                      </p:to>
                                    </p:set>
                                    <p:animEffect transition="in" filter="fade">
                                      <p:cBhvr>
                                        <p:cTn id="18" dur="1000"/>
                                        <p:tgtEl>
                                          <p:spTgt spid="2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p9"/>
          <p:cNvSpPr txBox="1"/>
          <p:nvPr/>
        </p:nvSpPr>
        <p:spPr>
          <a:xfrm>
            <a:off x="457375" y="303345"/>
            <a:ext cx="8229300" cy="9903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4000"/>
              <a:buFont typeface="Arial"/>
              <a:buNone/>
            </a:pPr>
            <a:r>
              <a:rPr lang="es-PY" sz="4000" b="0" i="0" u="none" strike="noStrike" cap="none">
                <a:solidFill>
                  <a:srgbClr val="D2533C"/>
                </a:solidFill>
                <a:latin typeface="Arial"/>
                <a:ea typeface="Arial"/>
                <a:cs typeface="Arial"/>
                <a:sym typeface="Arial"/>
              </a:rPr>
              <a:t>Arquitectura V</a:t>
            </a:r>
            <a:r>
              <a:rPr lang="es-PY" sz="4000" b="1" i="0" u="none" strike="noStrike" cap="none">
                <a:solidFill>
                  <a:srgbClr val="D2533C"/>
                </a:solidFill>
                <a:latin typeface="Arial"/>
                <a:ea typeface="Arial"/>
                <a:cs typeface="Arial"/>
                <a:sym typeface="Arial"/>
              </a:rPr>
              <a:t>on Neumann</a:t>
            </a:r>
            <a:endParaRPr sz="1800" b="0" i="0" u="none" strike="noStrike" cap="none">
              <a:solidFill>
                <a:schemeClr val="dk1"/>
              </a:solidFill>
              <a:latin typeface="Arial"/>
              <a:ea typeface="Arial"/>
              <a:cs typeface="Arial"/>
              <a:sym typeface="Arial"/>
            </a:endParaRPr>
          </a:p>
        </p:txBody>
      </p:sp>
      <p:sp>
        <p:nvSpPr>
          <p:cNvPr id="280" name="Google Shape;280;p9"/>
          <p:cNvSpPr/>
          <p:nvPr/>
        </p:nvSpPr>
        <p:spPr>
          <a:xfrm>
            <a:off x="155520" y="-144360"/>
            <a:ext cx="304560" cy="30456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81" name="Google Shape;281;p9"/>
          <p:cNvPicPr preferRelativeResize="0"/>
          <p:nvPr/>
        </p:nvPicPr>
        <p:blipFill rotWithShape="1">
          <a:blip r:embed="rId3">
            <a:alphaModFix/>
          </a:blip>
          <a:srcRect/>
          <a:stretch/>
        </p:blipFill>
        <p:spPr>
          <a:xfrm>
            <a:off x="851165" y="2393200"/>
            <a:ext cx="6136200" cy="4277520"/>
          </a:xfrm>
          <a:prstGeom prst="rect">
            <a:avLst/>
          </a:prstGeom>
          <a:noFill/>
          <a:ln>
            <a:noFill/>
          </a:ln>
        </p:spPr>
      </p:pic>
      <p:pic>
        <p:nvPicPr>
          <p:cNvPr id="282" name="Google Shape;282;p9"/>
          <p:cNvPicPr preferRelativeResize="0"/>
          <p:nvPr/>
        </p:nvPicPr>
        <p:blipFill rotWithShape="1">
          <a:blip r:embed="rId4">
            <a:alphaModFix/>
          </a:blip>
          <a:srcRect/>
          <a:stretch/>
        </p:blipFill>
        <p:spPr>
          <a:xfrm>
            <a:off x="7215840" y="620640"/>
            <a:ext cx="1851120" cy="2160000"/>
          </a:xfrm>
          <a:prstGeom prst="rect">
            <a:avLst/>
          </a:prstGeom>
          <a:noFill/>
          <a:ln>
            <a:noFill/>
          </a:ln>
        </p:spPr>
      </p:pic>
      <p:sp>
        <p:nvSpPr>
          <p:cNvPr id="283" name="Google Shape;283;p9"/>
          <p:cNvSpPr txBox="1"/>
          <p:nvPr/>
        </p:nvSpPr>
        <p:spPr>
          <a:xfrm>
            <a:off x="267525" y="1129300"/>
            <a:ext cx="6948300" cy="3000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s-PY" sz="1800" b="0" i="0" u="none" strike="noStrike" cap="none">
                <a:solidFill>
                  <a:schemeClr val="dk1"/>
                </a:solidFill>
                <a:latin typeface="Arial"/>
                <a:ea typeface="Arial"/>
                <a:cs typeface="Arial"/>
                <a:sym typeface="Arial"/>
              </a:rPr>
              <a:t>Von Neumann conoció a Turing en Princeton en el periodo 1937/38.</a:t>
            </a:r>
            <a:endParaRPr sz="18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s-PY" sz="1800" b="0" i="0" u="none" strike="noStrike" cap="none">
                <a:solidFill>
                  <a:schemeClr val="dk1"/>
                </a:solidFill>
                <a:latin typeface="Arial"/>
                <a:ea typeface="Arial"/>
                <a:cs typeface="Arial"/>
                <a:sym typeface="Arial"/>
              </a:rPr>
              <a:t>A finales de los 40 von Neumann colabora el proyecto ENIAC.  </a:t>
            </a:r>
            <a:endParaRPr sz="1800" b="0" i="0" u="none" strike="noStrike" cap="none">
              <a:solidFill>
                <a:srgbClr val="000000"/>
              </a:solidFill>
              <a:latin typeface="Arial"/>
              <a:ea typeface="Arial"/>
              <a:cs typeface="Arial"/>
              <a:sym typeface="Arial"/>
            </a:endParaRPr>
          </a:p>
        </p:txBody>
      </p:sp>
      <p:sp>
        <p:nvSpPr>
          <p:cNvPr id="284" name="Google Shape;284;p9"/>
          <p:cNvSpPr txBox="1"/>
          <p:nvPr/>
        </p:nvSpPr>
        <p:spPr>
          <a:xfrm>
            <a:off x="2307275" y="1611550"/>
            <a:ext cx="3000000" cy="3000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10"/>
          <p:cNvSpPr txBox="1"/>
          <p:nvPr/>
        </p:nvSpPr>
        <p:spPr>
          <a:xfrm>
            <a:off x="457200" y="533520"/>
            <a:ext cx="8229240" cy="99036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4000"/>
              <a:buFont typeface="Arial"/>
              <a:buNone/>
            </a:pPr>
            <a:r>
              <a:rPr lang="es-PY" sz="4000" b="0" i="0" u="none" strike="noStrike" cap="none">
                <a:solidFill>
                  <a:srgbClr val="D2533C"/>
                </a:solidFill>
                <a:latin typeface="Arial"/>
                <a:ea typeface="Arial"/>
                <a:cs typeface="Arial"/>
                <a:sym typeface="Arial"/>
              </a:rPr>
              <a:t>Memoria</a:t>
            </a:r>
            <a:endParaRPr sz="1800" b="0" i="0" u="none" strike="noStrike" cap="none">
              <a:solidFill>
                <a:schemeClr val="dk1"/>
              </a:solidFill>
              <a:latin typeface="Arial"/>
              <a:ea typeface="Arial"/>
              <a:cs typeface="Arial"/>
              <a:sym typeface="Arial"/>
            </a:endParaRPr>
          </a:p>
        </p:txBody>
      </p:sp>
      <p:sp>
        <p:nvSpPr>
          <p:cNvPr id="290" name="Google Shape;290;p10"/>
          <p:cNvSpPr/>
          <p:nvPr/>
        </p:nvSpPr>
        <p:spPr>
          <a:xfrm>
            <a:off x="155520" y="-144360"/>
            <a:ext cx="304560" cy="30456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91" name="Google Shape;291;p10"/>
          <p:cNvPicPr preferRelativeResize="0"/>
          <p:nvPr/>
        </p:nvPicPr>
        <p:blipFill rotWithShape="1">
          <a:blip r:embed="rId3">
            <a:alphaModFix/>
          </a:blip>
          <a:srcRect/>
          <a:stretch/>
        </p:blipFill>
        <p:spPr>
          <a:xfrm>
            <a:off x="2055960" y="1858680"/>
            <a:ext cx="5076360" cy="2980800"/>
          </a:xfrm>
          <a:prstGeom prst="rect">
            <a:avLst/>
          </a:prstGeom>
          <a:noFill/>
          <a:ln>
            <a:noFill/>
          </a:ln>
        </p:spPr>
      </p:pic>
      <p:pic>
        <p:nvPicPr>
          <p:cNvPr id="292" name="Google Shape;292;p10"/>
          <p:cNvPicPr preferRelativeResize="0"/>
          <p:nvPr/>
        </p:nvPicPr>
        <p:blipFill rotWithShape="1">
          <a:blip r:embed="rId4">
            <a:alphaModFix/>
          </a:blip>
          <a:srcRect/>
          <a:stretch/>
        </p:blipFill>
        <p:spPr>
          <a:xfrm>
            <a:off x="1309680" y="4889520"/>
            <a:ext cx="6524280" cy="17046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Google Shape;297;p11"/>
          <p:cNvSpPr txBox="1"/>
          <p:nvPr/>
        </p:nvSpPr>
        <p:spPr>
          <a:xfrm>
            <a:off x="8426548" y="6328676"/>
            <a:ext cx="645300" cy="523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F497D"/>
              </a:buClr>
              <a:buSzPts val="2800"/>
              <a:buFont typeface="Calibri"/>
              <a:buNone/>
            </a:pPr>
            <a:fld id="{00000000-1234-1234-1234-123412341234}" type="slidenum">
              <a:rPr lang="es-PY" sz="2800" b="1" i="0" u="none" strike="noStrike" cap="none">
                <a:solidFill>
                  <a:srgbClr val="1F497D"/>
                </a:solidFill>
                <a:latin typeface="Calibri"/>
                <a:ea typeface="Calibri"/>
                <a:cs typeface="Calibri"/>
                <a:sym typeface="Calibri"/>
              </a:rPr>
              <a:t>15</a:t>
            </a:fld>
            <a:endParaRPr sz="2800" b="1" i="0" u="none" strike="noStrike" cap="none">
              <a:solidFill>
                <a:srgbClr val="1F497D"/>
              </a:solidFill>
              <a:latin typeface="Calibri"/>
              <a:ea typeface="Calibri"/>
              <a:cs typeface="Calibri"/>
              <a:sym typeface="Calibri"/>
            </a:endParaRPr>
          </a:p>
        </p:txBody>
      </p:sp>
      <p:sp>
        <p:nvSpPr>
          <p:cNvPr id="298" name="Google Shape;298;p11"/>
          <p:cNvSpPr txBox="1"/>
          <p:nvPr/>
        </p:nvSpPr>
        <p:spPr>
          <a:xfrm>
            <a:off x="478300" y="267300"/>
            <a:ext cx="7055100" cy="708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000"/>
              <a:buFont typeface="Arial"/>
              <a:buNone/>
            </a:pPr>
            <a:r>
              <a:rPr lang="es-PY" sz="4000" b="0" i="0" u="none" strike="noStrike" cap="none">
                <a:solidFill>
                  <a:schemeClr val="dk1"/>
                </a:solidFill>
                <a:latin typeface="Calibri"/>
                <a:ea typeface="Calibri"/>
                <a:cs typeface="Calibri"/>
                <a:sym typeface="Calibri"/>
              </a:rPr>
              <a:t>Ejemplos de Tipos de datos</a:t>
            </a:r>
            <a:endParaRPr sz="4000" b="0" i="0" u="none" strike="noStrike" cap="none">
              <a:solidFill>
                <a:srgbClr val="FF0000"/>
              </a:solidFill>
              <a:latin typeface="Consolas"/>
              <a:ea typeface="Consolas"/>
              <a:cs typeface="Consolas"/>
              <a:sym typeface="Consolas"/>
            </a:endParaRPr>
          </a:p>
        </p:txBody>
      </p:sp>
      <p:graphicFrame>
        <p:nvGraphicFramePr>
          <p:cNvPr id="299" name="Google Shape;299;p11"/>
          <p:cNvGraphicFramePr/>
          <p:nvPr/>
        </p:nvGraphicFramePr>
        <p:xfrm>
          <a:off x="478300" y="1397000"/>
          <a:ext cx="8229600" cy="3337650"/>
        </p:xfrm>
        <a:graphic>
          <a:graphicData uri="http://schemas.openxmlformats.org/drawingml/2006/table">
            <a:tbl>
              <a:tblPr firstRow="1" bandRow="1">
                <a:noFill/>
                <a:tableStyleId>{59D82AE5-C3C9-4F34-B59A-2B2637D5E753}</a:tableStyleId>
              </a:tblPr>
              <a:tblGrid>
                <a:gridCol w="1882550">
                  <a:extLst>
                    <a:ext uri="{9D8B030D-6E8A-4147-A177-3AD203B41FA5}">
                      <a16:colId xmlns:a16="http://schemas.microsoft.com/office/drawing/2014/main" val="20000"/>
                    </a:ext>
                  </a:extLst>
                </a:gridCol>
                <a:gridCol w="2376275">
                  <a:extLst>
                    <a:ext uri="{9D8B030D-6E8A-4147-A177-3AD203B41FA5}">
                      <a16:colId xmlns:a16="http://schemas.microsoft.com/office/drawing/2014/main" val="20001"/>
                    </a:ext>
                  </a:extLst>
                </a:gridCol>
                <a:gridCol w="3970775">
                  <a:extLst>
                    <a:ext uri="{9D8B030D-6E8A-4147-A177-3AD203B41FA5}">
                      <a16:colId xmlns:a16="http://schemas.microsoft.com/office/drawing/2014/main" val="20002"/>
                    </a:ext>
                  </a:extLst>
                </a:gridCol>
              </a:tblGrid>
              <a:tr h="370850">
                <a:tc>
                  <a:txBody>
                    <a:bodyPr/>
                    <a:lstStyle/>
                    <a:p>
                      <a:pPr marL="0" marR="0" lvl="0" indent="0" algn="l" rtl="0">
                        <a:lnSpc>
                          <a:spcPct val="100000"/>
                        </a:lnSpc>
                        <a:spcBef>
                          <a:spcPts val="0"/>
                        </a:spcBef>
                        <a:spcAft>
                          <a:spcPts val="0"/>
                        </a:spcAft>
                        <a:buClr>
                          <a:srgbClr val="000000"/>
                        </a:buClr>
                        <a:buSzPts val="1800"/>
                        <a:buFont typeface="Arial"/>
                        <a:buNone/>
                      </a:pPr>
                      <a:r>
                        <a:rPr lang="es-PY" sz="1800" u="none" strike="noStrike" cap="none"/>
                        <a:t>Nombre</a:t>
                      </a:r>
                      <a:endParaRPr sz="1400" u="none" strike="noStrike" cap="none"/>
                    </a:p>
                  </a:txBody>
                  <a:tcPr marL="91450" marR="91450" marT="45725" marB="45725">
                    <a:lnR w="12700" cap="flat" cmpd="sng">
                      <a:solidFill>
                        <a:schemeClr val="dk1"/>
                      </a:solidFill>
                      <a:prstDash val="solid"/>
                      <a:round/>
                      <a:headEnd type="none" w="sm" len="sm"/>
                      <a:tailEnd type="none" w="sm" len="sm"/>
                    </a:lnR>
                    <a:lnB w="12700" cap="flat" cmpd="sng">
                      <a:solidFill>
                        <a:schemeClr val="dk1"/>
                      </a:solidFill>
                      <a:prstDash val="solid"/>
                      <a:round/>
                      <a:headEnd type="none" w="sm" len="sm"/>
                      <a:tailEnd type="none" w="sm" len="sm"/>
                    </a:lnB>
                    <a:solidFill>
                      <a:srgbClr val="93B3D7"/>
                    </a:solidFill>
                  </a:tcPr>
                </a:tc>
                <a:tc>
                  <a:txBody>
                    <a:bodyPr/>
                    <a:lstStyle/>
                    <a:p>
                      <a:pPr marL="0" marR="0" lvl="0" indent="0" algn="l" rtl="0">
                        <a:lnSpc>
                          <a:spcPct val="100000"/>
                        </a:lnSpc>
                        <a:spcBef>
                          <a:spcPts val="0"/>
                        </a:spcBef>
                        <a:spcAft>
                          <a:spcPts val="0"/>
                        </a:spcAft>
                        <a:buClr>
                          <a:srgbClr val="000000"/>
                        </a:buClr>
                        <a:buSzPts val="1800"/>
                        <a:buFont typeface="Arial"/>
                        <a:buNone/>
                      </a:pPr>
                      <a:r>
                        <a:rPr lang="es-PY" sz="1800" u="none" strike="noStrike" cap="none"/>
                        <a:t>Descripción</a:t>
                      </a:r>
                      <a:endParaRPr sz="14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B w="12700" cap="flat" cmpd="sng">
                      <a:solidFill>
                        <a:schemeClr val="dk1"/>
                      </a:solidFill>
                      <a:prstDash val="solid"/>
                      <a:round/>
                      <a:headEnd type="none" w="sm" len="sm"/>
                      <a:tailEnd type="none" w="sm" len="sm"/>
                    </a:lnB>
                    <a:solidFill>
                      <a:srgbClr val="93B3D7"/>
                    </a:solidFill>
                  </a:tcPr>
                </a:tc>
                <a:tc>
                  <a:txBody>
                    <a:bodyPr/>
                    <a:lstStyle/>
                    <a:p>
                      <a:pPr marL="0" marR="0" lvl="0" indent="0" algn="l" rtl="0">
                        <a:lnSpc>
                          <a:spcPct val="100000"/>
                        </a:lnSpc>
                        <a:spcBef>
                          <a:spcPts val="0"/>
                        </a:spcBef>
                        <a:spcAft>
                          <a:spcPts val="0"/>
                        </a:spcAft>
                        <a:buClr>
                          <a:srgbClr val="000000"/>
                        </a:buClr>
                        <a:buSzPts val="1800"/>
                        <a:buFont typeface="Arial"/>
                        <a:buNone/>
                      </a:pPr>
                      <a:r>
                        <a:rPr lang="es-PY" sz="1800" u="none" strike="noStrike" cap="none"/>
                        <a:t>Ejemplos</a:t>
                      </a:r>
                      <a:endParaRPr sz="1400" u="none" strike="noStrike" cap="none"/>
                    </a:p>
                  </a:txBody>
                  <a:tcPr marL="91450" marR="91450" marT="45725" marB="45725">
                    <a:lnL w="12700" cap="flat" cmpd="sng">
                      <a:solidFill>
                        <a:schemeClr val="dk1"/>
                      </a:solidFill>
                      <a:prstDash val="solid"/>
                      <a:round/>
                      <a:headEnd type="none" w="sm" len="sm"/>
                      <a:tailEnd type="none" w="sm" len="sm"/>
                    </a:lnL>
                    <a:lnB w="12700" cap="flat" cmpd="sng">
                      <a:solidFill>
                        <a:schemeClr val="dk1"/>
                      </a:solidFill>
                      <a:prstDash val="solid"/>
                      <a:round/>
                      <a:headEnd type="none" w="sm" len="sm"/>
                      <a:tailEnd type="none" w="sm" len="sm"/>
                    </a:lnB>
                    <a:solidFill>
                      <a:srgbClr val="93B3D7"/>
                    </a:solidFill>
                  </a:tcPr>
                </a:tc>
                <a:extLst>
                  <a:ext uri="{0D108BD9-81ED-4DB2-BD59-A6C34878D82A}">
                    <a16:rowId xmlns:a16="http://schemas.microsoft.com/office/drawing/2014/main" val="10000"/>
                  </a:ext>
                </a:extLst>
              </a:tr>
              <a:tr h="370850">
                <a:tc>
                  <a:txBody>
                    <a:bodyPr/>
                    <a:lstStyle/>
                    <a:p>
                      <a:pPr marL="0" marR="0" lvl="0" indent="0" algn="l" rtl="0">
                        <a:lnSpc>
                          <a:spcPct val="100000"/>
                        </a:lnSpc>
                        <a:spcBef>
                          <a:spcPts val="0"/>
                        </a:spcBef>
                        <a:spcAft>
                          <a:spcPts val="0"/>
                        </a:spcAft>
                        <a:buClr>
                          <a:srgbClr val="000000"/>
                        </a:buClr>
                        <a:buSzPts val="1800"/>
                        <a:buFont typeface="Arial"/>
                        <a:buNone/>
                      </a:pPr>
                      <a:r>
                        <a:rPr lang="es-PY" sz="1800" u="none" strike="noStrike" cap="none"/>
                        <a:t>Decimal</a:t>
                      </a:r>
                      <a:endParaRPr sz="1400" u="none" strike="noStrike" cap="none"/>
                    </a:p>
                  </a:txBody>
                  <a:tcPr marL="91450" marR="91450" marT="45725" marB="45725">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9525" cap="flat" cmpd="sng">
                      <a:solidFill>
                        <a:srgbClr val="93B3D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800"/>
                        <a:buFont typeface="Arial"/>
                        <a:buNone/>
                      </a:pPr>
                      <a:r>
                        <a:rPr lang="es-PY" sz="1800" u="none" strike="noStrike" cap="none"/>
                        <a:t>Entero en base 10</a:t>
                      </a:r>
                      <a:endParaRPr sz="14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9525" cap="flat" cmpd="sng">
                      <a:solidFill>
                        <a:srgbClr val="93B3D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800"/>
                        <a:buFont typeface="Arial"/>
                        <a:buNone/>
                      </a:pPr>
                      <a:r>
                        <a:rPr lang="es-PY" sz="1800" u="none" strike="noStrike" cap="none">
                          <a:latin typeface="Courier New"/>
                          <a:ea typeface="Courier New"/>
                          <a:cs typeface="Courier New"/>
                          <a:sym typeface="Courier New"/>
                        </a:rPr>
                        <a:t>1234</a:t>
                      </a:r>
                      <a:endParaRPr sz="1400" u="none" strike="noStrike" cap="none"/>
                    </a:p>
                  </a:txBody>
                  <a:tcPr marL="91450" marR="91450" marT="45725" marB="45725">
                    <a:lnL w="12700" cap="flat" cmpd="sng">
                      <a:solidFill>
                        <a:schemeClr val="dk1"/>
                      </a:solidFill>
                      <a:prstDash val="solid"/>
                      <a:round/>
                      <a:headEnd type="none" w="sm" len="sm"/>
                      <a:tailEnd type="none" w="sm" len="sm"/>
                    </a:lnL>
                    <a:lnT w="12700" cap="flat" cmpd="sng">
                      <a:solidFill>
                        <a:schemeClr val="dk1"/>
                      </a:solidFill>
                      <a:prstDash val="solid"/>
                      <a:round/>
                      <a:headEnd type="none" w="sm" len="sm"/>
                      <a:tailEnd type="none" w="sm" len="sm"/>
                    </a:lnT>
                    <a:lnB w="9525" cap="flat" cmpd="sng">
                      <a:solidFill>
                        <a:srgbClr val="93B3D7"/>
                      </a:solidFill>
                      <a:prstDash val="solid"/>
                      <a:round/>
                      <a:headEnd type="none" w="sm" len="sm"/>
                      <a:tailEnd type="none" w="sm" len="sm"/>
                    </a:lnB>
                  </a:tcPr>
                </a:tc>
                <a:extLst>
                  <a:ext uri="{0D108BD9-81ED-4DB2-BD59-A6C34878D82A}">
                    <a16:rowId xmlns:a16="http://schemas.microsoft.com/office/drawing/2014/main" val="10001"/>
                  </a:ext>
                </a:extLst>
              </a:tr>
              <a:tr h="370850">
                <a:tc>
                  <a:txBody>
                    <a:bodyPr/>
                    <a:lstStyle/>
                    <a:p>
                      <a:pPr marL="0" marR="0" lvl="0" indent="0" algn="l" rtl="0">
                        <a:lnSpc>
                          <a:spcPct val="100000"/>
                        </a:lnSpc>
                        <a:spcBef>
                          <a:spcPts val="0"/>
                        </a:spcBef>
                        <a:spcAft>
                          <a:spcPts val="0"/>
                        </a:spcAft>
                        <a:buClr>
                          <a:srgbClr val="000000"/>
                        </a:buClr>
                        <a:buSzPts val="1800"/>
                        <a:buFont typeface="Arial"/>
                        <a:buNone/>
                      </a:pPr>
                      <a:r>
                        <a:rPr lang="es-PY" sz="1800" u="none" strike="noStrike" cap="none"/>
                        <a:t>Hexadecimal</a:t>
                      </a:r>
                      <a:endParaRPr sz="1400" u="none" strike="noStrike" cap="none"/>
                    </a:p>
                  </a:txBody>
                  <a:tcPr marL="91450" marR="91450" marT="45725" marB="45725">
                    <a:lnR w="12700" cap="flat" cmpd="sng">
                      <a:solidFill>
                        <a:schemeClr val="dk1"/>
                      </a:solidFill>
                      <a:prstDash val="solid"/>
                      <a:round/>
                      <a:headEnd type="none" w="sm" len="sm"/>
                      <a:tailEnd type="none" w="sm" len="sm"/>
                    </a:lnR>
                    <a:lnT w="9525" cap="flat" cmpd="sng">
                      <a:solidFill>
                        <a:srgbClr val="93B3D7"/>
                      </a:solidFill>
                      <a:prstDash val="solid"/>
                      <a:round/>
                      <a:headEnd type="none" w="sm" len="sm"/>
                      <a:tailEnd type="none" w="sm" len="sm"/>
                    </a:lnT>
                    <a:lnB w="9525" cap="flat" cmpd="sng">
                      <a:solidFill>
                        <a:srgbClr val="93B3D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800"/>
                        <a:buFont typeface="Arial"/>
                        <a:buNone/>
                      </a:pPr>
                      <a:r>
                        <a:rPr lang="es-PY" sz="1800" u="none" strike="noStrike" cap="none"/>
                        <a:t>Entero en base 16</a:t>
                      </a:r>
                      <a:endParaRPr sz="14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9525" cap="flat" cmpd="sng">
                      <a:solidFill>
                        <a:srgbClr val="93B3D7"/>
                      </a:solidFill>
                      <a:prstDash val="solid"/>
                      <a:round/>
                      <a:headEnd type="none" w="sm" len="sm"/>
                      <a:tailEnd type="none" w="sm" len="sm"/>
                    </a:lnT>
                    <a:lnB w="9525" cap="flat" cmpd="sng">
                      <a:solidFill>
                        <a:srgbClr val="93B3D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800"/>
                        <a:buFont typeface="Arial"/>
                        <a:buNone/>
                      </a:pPr>
                      <a:r>
                        <a:rPr lang="es-PY" sz="1800" u="none" strike="noStrike" cap="none">
                          <a:latin typeface="Courier New"/>
                          <a:ea typeface="Courier New"/>
                          <a:cs typeface="Courier New"/>
                          <a:sym typeface="Courier New"/>
                        </a:rPr>
                        <a:t>0x1234</a:t>
                      </a:r>
                      <a:endParaRPr sz="1400" u="none" strike="noStrike" cap="none"/>
                    </a:p>
                  </a:txBody>
                  <a:tcPr marL="91450" marR="91450" marT="45725" marB="45725">
                    <a:lnL w="12700" cap="flat" cmpd="sng">
                      <a:solidFill>
                        <a:schemeClr val="dk1"/>
                      </a:solidFill>
                      <a:prstDash val="solid"/>
                      <a:round/>
                      <a:headEnd type="none" w="sm" len="sm"/>
                      <a:tailEnd type="none" w="sm" len="sm"/>
                    </a:lnL>
                    <a:lnT w="9525" cap="flat" cmpd="sng">
                      <a:solidFill>
                        <a:srgbClr val="93B3D7"/>
                      </a:solidFill>
                      <a:prstDash val="solid"/>
                      <a:round/>
                      <a:headEnd type="none" w="sm" len="sm"/>
                      <a:tailEnd type="none" w="sm" len="sm"/>
                    </a:lnT>
                    <a:lnB w="9525" cap="flat" cmpd="sng">
                      <a:solidFill>
                        <a:srgbClr val="93B3D7"/>
                      </a:solidFill>
                      <a:prstDash val="solid"/>
                      <a:round/>
                      <a:headEnd type="none" w="sm" len="sm"/>
                      <a:tailEnd type="none" w="sm" len="sm"/>
                    </a:lnB>
                  </a:tcPr>
                </a:tc>
                <a:extLst>
                  <a:ext uri="{0D108BD9-81ED-4DB2-BD59-A6C34878D82A}">
                    <a16:rowId xmlns:a16="http://schemas.microsoft.com/office/drawing/2014/main" val="10002"/>
                  </a:ext>
                </a:extLst>
              </a:tr>
              <a:tr h="370850">
                <a:tc>
                  <a:txBody>
                    <a:bodyPr/>
                    <a:lstStyle/>
                    <a:p>
                      <a:pPr marL="0" marR="0" lvl="0" indent="0" algn="l" rtl="0">
                        <a:lnSpc>
                          <a:spcPct val="100000"/>
                        </a:lnSpc>
                        <a:spcBef>
                          <a:spcPts val="0"/>
                        </a:spcBef>
                        <a:spcAft>
                          <a:spcPts val="0"/>
                        </a:spcAft>
                        <a:buClr>
                          <a:srgbClr val="000000"/>
                        </a:buClr>
                        <a:buSzPts val="1800"/>
                        <a:buFont typeface="Arial"/>
                        <a:buNone/>
                      </a:pPr>
                      <a:r>
                        <a:rPr lang="es-PY" sz="1800" u="none" strike="noStrike" cap="none"/>
                        <a:t>Octal</a:t>
                      </a:r>
                      <a:endParaRPr sz="1400" u="none" strike="noStrike" cap="none"/>
                    </a:p>
                  </a:txBody>
                  <a:tcPr marL="91450" marR="91450" marT="45725" marB="45725">
                    <a:lnR w="12700" cap="flat" cmpd="sng">
                      <a:solidFill>
                        <a:schemeClr val="dk1"/>
                      </a:solidFill>
                      <a:prstDash val="solid"/>
                      <a:round/>
                      <a:headEnd type="none" w="sm" len="sm"/>
                      <a:tailEnd type="none" w="sm" len="sm"/>
                    </a:lnR>
                    <a:lnT w="9525" cap="flat" cmpd="sng">
                      <a:solidFill>
                        <a:srgbClr val="93B3D7"/>
                      </a:solidFill>
                      <a:prstDash val="solid"/>
                      <a:round/>
                      <a:headEnd type="none" w="sm" len="sm"/>
                      <a:tailEnd type="none" w="sm" len="sm"/>
                    </a:lnT>
                    <a:lnB w="9525" cap="flat" cmpd="sng">
                      <a:solidFill>
                        <a:srgbClr val="93B3D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800"/>
                        <a:buFont typeface="Arial"/>
                        <a:buNone/>
                      </a:pPr>
                      <a:r>
                        <a:rPr lang="es-PY" sz="1800" u="none" strike="noStrike" cap="none"/>
                        <a:t>Entero en base 8</a:t>
                      </a:r>
                      <a:endParaRPr sz="14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9525" cap="flat" cmpd="sng">
                      <a:solidFill>
                        <a:srgbClr val="93B3D7"/>
                      </a:solidFill>
                      <a:prstDash val="solid"/>
                      <a:round/>
                      <a:headEnd type="none" w="sm" len="sm"/>
                      <a:tailEnd type="none" w="sm" len="sm"/>
                    </a:lnT>
                    <a:lnB w="9525" cap="flat" cmpd="sng">
                      <a:solidFill>
                        <a:srgbClr val="93B3D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800"/>
                        <a:buFont typeface="Arial"/>
                        <a:buNone/>
                      </a:pPr>
                      <a:r>
                        <a:rPr lang="es-PY" sz="1800" u="none" strike="noStrike" cap="none">
                          <a:latin typeface="Courier New"/>
                          <a:ea typeface="Courier New"/>
                          <a:cs typeface="Courier New"/>
                          <a:sym typeface="Courier New"/>
                        </a:rPr>
                        <a:t>01234</a:t>
                      </a:r>
                      <a:endParaRPr sz="1400" u="none" strike="noStrike" cap="none"/>
                    </a:p>
                  </a:txBody>
                  <a:tcPr marL="91450" marR="91450" marT="45725" marB="45725">
                    <a:lnL w="12700" cap="flat" cmpd="sng">
                      <a:solidFill>
                        <a:schemeClr val="dk1"/>
                      </a:solidFill>
                      <a:prstDash val="solid"/>
                      <a:round/>
                      <a:headEnd type="none" w="sm" len="sm"/>
                      <a:tailEnd type="none" w="sm" len="sm"/>
                    </a:lnL>
                    <a:lnT w="9525" cap="flat" cmpd="sng">
                      <a:solidFill>
                        <a:srgbClr val="93B3D7"/>
                      </a:solidFill>
                      <a:prstDash val="solid"/>
                      <a:round/>
                      <a:headEnd type="none" w="sm" len="sm"/>
                      <a:tailEnd type="none" w="sm" len="sm"/>
                    </a:lnT>
                    <a:lnB w="9525" cap="flat" cmpd="sng">
                      <a:solidFill>
                        <a:srgbClr val="93B3D7"/>
                      </a:solidFill>
                      <a:prstDash val="solid"/>
                      <a:round/>
                      <a:headEnd type="none" w="sm" len="sm"/>
                      <a:tailEnd type="none" w="sm" len="sm"/>
                    </a:lnB>
                  </a:tcPr>
                </a:tc>
                <a:extLst>
                  <a:ext uri="{0D108BD9-81ED-4DB2-BD59-A6C34878D82A}">
                    <a16:rowId xmlns:a16="http://schemas.microsoft.com/office/drawing/2014/main" val="10003"/>
                  </a:ext>
                </a:extLst>
              </a:tr>
              <a:tr h="370850">
                <a:tc>
                  <a:txBody>
                    <a:bodyPr/>
                    <a:lstStyle/>
                    <a:p>
                      <a:pPr marL="0" marR="0" lvl="0" indent="0" algn="l" rtl="0">
                        <a:lnSpc>
                          <a:spcPct val="100000"/>
                        </a:lnSpc>
                        <a:spcBef>
                          <a:spcPts val="0"/>
                        </a:spcBef>
                        <a:spcAft>
                          <a:spcPts val="0"/>
                        </a:spcAft>
                        <a:buClr>
                          <a:srgbClr val="000000"/>
                        </a:buClr>
                        <a:buSzPts val="1800"/>
                        <a:buFont typeface="Arial"/>
                        <a:buNone/>
                      </a:pPr>
                      <a:r>
                        <a:rPr lang="es-PY" sz="1800" u="none" strike="noStrike" cap="none"/>
                        <a:t>Carácter</a:t>
                      </a:r>
                      <a:endParaRPr sz="1400" u="none" strike="noStrike" cap="none"/>
                    </a:p>
                  </a:txBody>
                  <a:tcPr marL="91450" marR="91450" marT="45725" marB="45725">
                    <a:lnR w="12700" cap="flat" cmpd="sng">
                      <a:solidFill>
                        <a:schemeClr val="dk1"/>
                      </a:solidFill>
                      <a:prstDash val="solid"/>
                      <a:round/>
                      <a:headEnd type="none" w="sm" len="sm"/>
                      <a:tailEnd type="none" w="sm" len="sm"/>
                    </a:lnR>
                    <a:lnT w="9525" cap="flat" cmpd="sng">
                      <a:solidFill>
                        <a:srgbClr val="93B3D7"/>
                      </a:solidFill>
                      <a:prstDash val="solid"/>
                      <a:round/>
                      <a:headEnd type="none" w="sm" len="sm"/>
                      <a:tailEnd type="none" w="sm" len="sm"/>
                    </a:lnT>
                    <a:lnB w="9525" cap="flat" cmpd="sng">
                      <a:solidFill>
                        <a:srgbClr val="93B3D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800"/>
                        <a:buFont typeface="Arial"/>
                        <a:buNone/>
                      </a:pPr>
                      <a:r>
                        <a:rPr lang="es-PY" sz="1800" u="none" strike="noStrike" cap="none"/>
                        <a:t>Byte en ASCII</a:t>
                      </a:r>
                      <a:endParaRPr sz="14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9525" cap="flat" cmpd="sng">
                      <a:solidFill>
                        <a:srgbClr val="93B3D7"/>
                      </a:solidFill>
                      <a:prstDash val="solid"/>
                      <a:round/>
                      <a:headEnd type="none" w="sm" len="sm"/>
                      <a:tailEnd type="none" w="sm" len="sm"/>
                    </a:lnT>
                    <a:lnB w="9525" cap="flat" cmpd="sng">
                      <a:solidFill>
                        <a:srgbClr val="93B3D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800"/>
                        <a:buFont typeface="Arial"/>
                        <a:buNone/>
                      </a:pPr>
                      <a:r>
                        <a:rPr lang="es-PY" sz="1800" u="none" strike="noStrike" cap="none">
                          <a:latin typeface="Courier New"/>
                          <a:ea typeface="Courier New"/>
                          <a:cs typeface="Courier New"/>
                          <a:sym typeface="Courier New"/>
                        </a:rPr>
                        <a:t>‘A’</a:t>
                      </a:r>
                      <a:endParaRPr sz="1400" u="none" strike="noStrike" cap="none"/>
                    </a:p>
                  </a:txBody>
                  <a:tcPr marL="91450" marR="91450" marT="45725" marB="45725">
                    <a:lnL w="12700" cap="flat" cmpd="sng">
                      <a:solidFill>
                        <a:schemeClr val="dk1"/>
                      </a:solidFill>
                      <a:prstDash val="solid"/>
                      <a:round/>
                      <a:headEnd type="none" w="sm" len="sm"/>
                      <a:tailEnd type="none" w="sm" len="sm"/>
                    </a:lnL>
                    <a:lnT w="9525" cap="flat" cmpd="sng">
                      <a:solidFill>
                        <a:srgbClr val="93B3D7"/>
                      </a:solidFill>
                      <a:prstDash val="solid"/>
                      <a:round/>
                      <a:headEnd type="none" w="sm" len="sm"/>
                      <a:tailEnd type="none" w="sm" len="sm"/>
                    </a:lnT>
                    <a:lnB w="9525" cap="flat" cmpd="sng">
                      <a:solidFill>
                        <a:srgbClr val="93B3D7"/>
                      </a:solidFill>
                      <a:prstDash val="solid"/>
                      <a:round/>
                      <a:headEnd type="none" w="sm" len="sm"/>
                      <a:tailEnd type="none" w="sm" len="sm"/>
                    </a:lnB>
                  </a:tcPr>
                </a:tc>
                <a:extLst>
                  <a:ext uri="{0D108BD9-81ED-4DB2-BD59-A6C34878D82A}">
                    <a16:rowId xmlns:a16="http://schemas.microsoft.com/office/drawing/2014/main" val="10004"/>
                  </a:ext>
                </a:extLst>
              </a:tr>
              <a:tr h="370850">
                <a:tc>
                  <a:txBody>
                    <a:bodyPr/>
                    <a:lstStyle/>
                    <a:p>
                      <a:pPr marL="0" marR="0" lvl="0" indent="0" algn="l" rtl="0">
                        <a:lnSpc>
                          <a:spcPct val="100000"/>
                        </a:lnSpc>
                        <a:spcBef>
                          <a:spcPts val="0"/>
                        </a:spcBef>
                        <a:spcAft>
                          <a:spcPts val="0"/>
                        </a:spcAft>
                        <a:buClr>
                          <a:srgbClr val="000000"/>
                        </a:buClr>
                        <a:buSzPts val="1800"/>
                        <a:buFont typeface="Arial"/>
                        <a:buNone/>
                      </a:pPr>
                      <a:r>
                        <a:rPr lang="es-PY" sz="1800" u="none" strike="noStrike" cap="none"/>
                        <a:t>Punto flotante</a:t>
                      </a:r>
                      <a:endParaRPr sz="1800" u="none" strike="noStrike" cap="none"/>
                    </a:p>
                  </a:txBody>
                  <a:tcPr marL="91450" marR="91450" marT="45725" marB="45725">
                    <a:lnR w="12700" cap="flat" cmpd="sng">
                      <a:solidFill>
                        <a:schemeClr val="dk1"/>
                      </a:solidFill>
                      <a:prstDash val="solid"/>
                      <a:round/>
                      <a:headEnd type="none" w="sm" len="sm"/>
                      <a:tailEnd type="none" w="sm" len="sm"/>
                    </a:lnR>
                    <a:lnT w="9525" cap="flat" cmpd="sng">
                      <a:solidFill>
                        <a:srgbClr val="93B3D7"/>
                      </a:solidFill>
                      <a:prstDash val="solid"/>
                      <a:round/>
                      <a:headEnd type="none" w="sm" len="sm"/>
                      <a:tailEnd type="none" w="sm" len="sm"/>
                    </a:lnT>
                    <a:lnB w="9525" cap="flat" cmpd="sng">
                      <a:solidFill>
                        <a:srgbClr val="93B3D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800"/>
                        <a:buFont typeface="Arial"/>
                        <a:buNone/>
                      </a:pPr>
                      <a:r>
                        <a:rPr lang="es-PY" sz="1800" u="none" strike="noStrike" cap="none"/>
                        <a:t>Número real </a:t>
                      </a:r>
                      <a:endParaRPr sz="18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9525" cap="flat" cmpd="sng">
                      <a:solidFill>
                        <a:srgbClr val="93B3D7"/>
                      </a:solidFill>
                      <a:prstDash val="solid"/>
                      <a:round/>
                      <a:headEnd type="none" w="sm" len="sm"/>
                      <a:tailEnd type="none" w="sm" len="sm"/>
                    </a:lnT>
                    <a:lnB w="9525" cap="flat" cmpd="sng">
                      <a:solidFill>
                        <a:srgbClr val="93B3D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800"/>
                        <a:buFont typeface="Arial"/>
                        <a:buNone/>
                      </a:pPr>
                      <a:r>
                        <a:rPr lang="es-PY" sz="1800" u="none" strike="noStrike" cap="none">
                          <a:latin typeface="Courier New"/>
                          <a:ea typeface="Courier New"/>
                          <a:cs typeface="Courier New"/>
                          <a:sym typeface="Courier New"/>
                        </a:rPr>
                        <a:t>1.2</a:t>
                      </a:r>
                      <a:endParaRPr sz="1400" u="none" strike="noStrike" cap="none"/>
                    </a:p>
                  </a:txBody>
                  <a:tcPr marL="91450" marR="91450" marT="45725" marB="45725">
                    <a:lnL w="12700" cap="flat" cmpd="sng">
                      <a:solidFill>
                        <a:schemeClr val="dk1"/>
                      </a:solidFill>
                      <a:prstDash val="solid"/>
                      <a:round/>
                      <a:headEnd type="none" w="sm" len="sm"/>
                      <a:tailEnd type="none" w="sm" len="sm"/>
                    </a:lnL>
                    <a:lnT w="9525" cap="flat" cmpd="sng">
                      <a:solidFill>
                        <a:srgbClr val="93B3D7"/>
                      </a:solidFill>
                      <a:prstDash val="solid"/>
                      <a:round/>
                      <a:headEnd type="none" w="sm" len="sm"/>
                      <a:tailEnd type="none" w="sm" len="sm"/>
                    </a:lnT>
                  </a:tcPr>
                </a:tc>
                <a:extLst>
                  <a:ext uri="{0D108BD9-81ED-4DB2-BD59-A6C34878D82A}">
                    <a16:rowId xmlns:a16="http://schemas.microsoft.com/office/drawing/2014/main" val="10005"/>
                  </a:ext>
                </a:extLst>
              </a:tr>
              <a:tr h="370850">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p>
                  </a:txBody>
                  <a:tcPr marL="91450" marR="91450" marT="45725" marB="45725">
                    <a:lnR w="12700" cap="flat" cmpd="sng">
                      <a:solidFill>
                        <a:schemeClr val="dk1"/>
                      </a:solidFill>
                      <a:prstDash val="solid"/>
                      <a:round/>
                      <a:headEnd type="none" w="sm" len="sm"/>
                      <a:tailEnd type="none" w="sm" len="sm"/>
                    </a:lnR>
                    <a:lnT w="9525" cap="flat" cmpd="sng">
                      <a:solidFill>
                        <a:srgbClr val="93B3D7"/>
                      </a:solidFill>
                      <a:prstDash val="solid"/>
                      <a:round/>
                      <a:headEnd type="none" w="sm" len="sm"/>
                      <a:tailEnd type="none" w="sm" len="sm"/>
                    </a:lnT>
                  </a:tcPr>
                </a:tc>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9525" cap="flat" cmpd="sng">
                      <a:solidFill>
                        <a:srgbClr val="93B3D7"/>
                      </a:solidFill>
                      <a:prstDash val="solid"/>
                      <a:round/>
                      <a:headEnd type="none" w="sm" len="sm"/>
                      <a:tailEnd type="none" w="sm" len="sm"/>
                    </a:lnT>
                  </a:tcPr>
                </a:tc>
                <a:tc>
                  <a:txBody>
                    <a:bodyPr/>
                    <a:lstStyle/>
                    <a:p>
                      <a:pPr marL="0" marR="0" lvl="0" indent="0" algn="l" rtl="0">
                        <a:lnSpc>
                          <a:spcPct val="100000"/>
                        </a:lnSpc>
                        <a:spcBef>
                          <a:spcPts val="0"/>
                        </a:spcBef>
                        <a:spcAft>
                          <a:spcPts val="0"/>
                        </a:spcAft>
                        <a:buClr>
                          <a:srgbClr val="000000"/>
                        </a:buClr>
                        <a:buSzPts val="1800"/>
                        <a:buFont typeface="Arial"/>
                        <a:buNone/>
                      </a:pPr>
                      <a:r>
                        <a:rPr lang="es-PY" sz="1800" u="none" strike="noStrike" cap="none">
                          <a:latin typeface="Courier New"/>
                          <a:ea typeface="Courier New"/>
                          <a:cs typeface="Courier New"/>
                          <a:sym typeface="Courier New"/>
                        </a:rPr>
                        <a:t>3.4e6</a:t>
                      </a:r>
                      <a:endParaRPr sz="1400" u="none" strike="noStrike" cap="none"/>
                    </a:p>
                  </a:txBody>
                  <a:tcPr marL="91450" marR="91450" marT="45725" marB="45725">
                    <a:lnL w="12700" cap="flat" cmpd="sng">
                      <a:solidFill>
                        <a:schemeClr val="dk1"/>
                      </a:solidFill>
                      <a:prstDash val="solid"/>
                      <a:round/>
                      <a:headEnd type="none" w="sm" len="sm"/>
                      <a:tailEnd type="none" w="sm" len="sm"/>
                    </a:lnL>
                  </a:tcPr>
                </a:tc>
                <a:extLst>
                  <a:ext uri="{0D108BD9-81ED-4DB2-BD59-A6C34878D82A}">
                    <a16:rowId xmlns:a16="http://schemas.microsoft.com/office/drawing/2014/main" val="10006"/>
                  </a:ext>
                </a:extLst>
              </a:tr>
              <a:tr h="370850">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p>
                  </a:txBody>
                  <a:tcPr marL="91450" marR="91450" marT="45725" marB="45725">
                    <a:lnR w="12700" cap="flat" cmpd="sng">
                      <a:solidFill>
                        <a:schemeClr val="dk1"/>
                      </a:solidFill>
                      <a:prstDash val="solid"/>
                      <a:round/>
                      <a:headEnd type="none" w="sm" len="sm"/>
                      <a:tailEnd type="none" w="sm" len="sm"/>
                    </a:lnR>
                    <a:lnB w="9525" cap="flat" cmpd="sng">
                      <a:solidFill>
                        <a:srgbClr val="93B3D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B w="9525" cap="flat" cmpd="sng">
                      <a:solidFill>
                        <a:srgbClr val="93B3D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800"/>
                        <a:buFont typeface="Arial"/>
                        <a:buNone/>
                      </a:pPr>
                      <a:r>
                        <a:rPr lang="es-PY" sz="1800" u="none" strike="noStrike" cap="none">
                          <a:latin typeface="Courier New"/>
                          <a:ea typeface="Courier New"/>
                          <a:cs typeface="Courier New"/>
                          <a:sym typeface="Courier New"/>
                        </a:rPr>
                        <a:t>3.456-2</a:t>
                      </a:r>
                      <a:endParaRPr sz="1400" u="none" strike="noStrike" cap="none"/>
                    </a:p>
                  </a:txBody>
                  <a:tcPr marL="91450" marR="91450" marT="45725" marB="45725">
                    <a:lnL w="12700" cap="flat" cmpd="sng">
                      <a:solidFill>
                        <a:schemeClr val="dk1"/>
                      </a:solidFill>
                      <a:prstDash val="solid"/>
                      <a:round/>
                      <a:headEnd type="none" w="sm" len="sm"/>
                      <a:tailEnd type="none" w="sm" len="sm"/>
                    </a:lnL>
                    <a:lnB w="9525" cap="flat" cmpd="sng">
                      <a:solidFill>
                        <a:srgbClr val="93B3D7"/>
                      </a:solidFill>
                      <a:prstDash val="solid"/>
                      <a:round/>
                      <a:headEnd type="none" w="sm" len="sm"/>
                      <a:tailEnd type="none" w="sm" len="sm"/>
                    </a:lnB>
                  </a:tcPr>
                </a:tc>
                <a:extLst>
                  <a:ext uri="{0D108BD9-81ED-4DB2-BD59-A6C34878D82A}">
                    <a16:rowId xmlns:a16="http://schemas.microsoft.com/office/drawing/2014/main" val="10007"/>
                  </a:ext>
                </a:extLst>
              </a:tr>
              <a:tr h="370850">
                <a:tc>
                  <a:txBody>
                    <a:bodyPr/>
                    <a:lstStyle/>
                    <a:p>
                      <a:pPr marL="0" marR="0" lvl="0" indent="0" algn="l" rtl="0">
                        <a:lnSpc>
                          <a:spcPct val="100000"/>
                        </a:lnSpc>
                        <a:spcBef>
                          <a:spcPts val="0"/>
                        </a:spcBef>
                        <a:spcAft>
                          <a:spcPts val="0"/>
                        </a:spcAft>
                        <a:buClr>
                          <a:srgbClr val="000000"/>
                        </a:buClr>
                        <a:buSzPts val="1800"/>
                        <a:buFont typeface="Arial"/>
                        <a:buNone/>
                      </a:pPr>
                      <a:r>
                        <a:rPr lang="es-PY" sz="1800" u="none" strike="noStrike" cap="none"/>
                        <a:t>Cadena</a:t>
                      </a:r>
                      <a:endParaRPr sz="1400" u="none" strike="noStrike" cap="none"/>
                    </a:p>
                  </a:txBody>
                  <a:tcPr marL="91450" marR="91450" marT="45725" marB="45725">
                    <a:lnR w="12700" cap="flat" cmpd="sng">
                      <a:solidFill>
                        <a:schemeClr val="dk1"/>
                      </a:solidFill>
                      <a:prstDash val="solid"/>
                      <a:round/>
                      <a:headEnd type="none" w="sm" len="sm"/>
                      <a:tailEnd type="none" w="sm" len="sm"/>
                    </a:lnR>
                    <a:lnT w="9525" cap="flat" cmpd="sng">
                      <a:solidFill>
                        <a:srgbClr val="93B3D7"/>
                      </a:solidFill>
                      <a:prstDash val="solid"/>
                      <a:round/>
                      <a:headEnd type="none" w="sm" len="sm"/>
                      <a:tailEnd type="none" w="sm" len="sm"/>
                    </a:lnT>
                  </a:tcPr>
                </a:tc>
                <a:tc>
                  <a:txBody>
                    <a:bodyPr/>
                    <a:lstStyle/>
                    <a:p>
                      <a:pPr marL="0" marR="0" lvl="0" indent="0" algn="l" rtl="0">
                        <a:lnSpc>
                          <a:spcPct val="100000"/>
                        </a:lnSpc>
                        <a:spcBef>
                          <a:spcPts val="0"/>
                        </a:spcBef>
                        <a:spcAft>
                          <a:spcPts val="0"/>
                        </a:spcAft>
                        <a:buClr>
                          <a:srgbClr val="000000"/>
                        </a:buClr>
                        <a:buSzPts val="1800"/>
                        <a:buFont typeface="Arial"/>
                        <a:buNone/>
                      </a:pPr>
                      <a:r>
                        <a:rPr lang="es-PY" sz="1800" u="none" strike="noStrike" cap="none"/>
                        <a:t>Texto literal</a:t>
                      </a:r>
                      <a:endParaRPr sz="14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9525" cap="flat" cmpd="sng">
                      <a:solidFill>
                        <a:srgbClr val="93B3D7"/>
                      </a:solidFill>
                      <a:prstDash val="solid"/>
                      <a:round/>
                      <a:headEnd type="none" w="sm" len="sm"/>
                      <a:tailEnd type="none" w="sm" len="sm"/>
                    </a:lnT>
                  </a:tcPr>
                </a:tc>
                <a:tc>
                  <a:txBody>
                    <a:bodyPr/>
                    <a:lstStyle/>
                    <a:p>
                      <a:pPr marL="0" marR="0" lvl="0" indent="0" algn="l" rtl="0">
                        <a:lnSpc>
                          <a:spcPct val="100000"/>
                        </a:lnSpc>
                        <a:spcBef>
                          <a:spcPts val="0"/>
                        </a:spcBef>
                        <a:spcAft>
                          <a:spcPts val="0"/>
                        </a:spcAft>
                        <a:buClr>
                          <a:srgbClr val="000000"/>
                        </a:buClr>
                        <a:buSzPts val="1800"/>
                        <a:buFont typeface="Arial"/>
                        <a:buNone/>
                      </a:pPr>
                      <a:r>
                        <a:rPr lang="es-PY" sz="1800" u="none" strike="noStrike" cap="none">
                          <a:latin typeface="Courier New"/>
                          <a:ea typeface="Courier New"/>
                          <a:cs typeface="Courier New"/>
                          <a:sym typeface="Courier New"/>
                        </a:rPr>
                        <a:t>“hola Futuros Ingenieros”</a:t>
                      </a:r>
                      <a:endParaRPr sz="1800" u="none" strike="noStrike" cap="none">
                        <a:latin typeface="Courier New"/>
                        <a:ea typeface="Courier New"/>
                        <a:cs typeface="Courier New"/>
                        <a:sym typeface="Courier New"/>
                      </a:endParaRPr>
                    </a:p>
                  </a:txBody>
                  <a:tcPr marL="91450" marR="91450" marT="45725" marB="45725">
                    <a:lnL w="12700" cap="flat" cmpd="sng">
                      <a:solidFill>
                        <a:schemeClr val="dk1"/>
                      </a:solidFill>
                      <a:prstDash val="solid"/>
                      <a:round/>
                      <a:headEnd type="none" w="sm" len="sm"/>
                      <a:tailEnd type="none" w="sm" len="sm"/>
                    </a:lnL>
                    <a:lnT w="9525" cap="flat" cmpd="sng">
                      <a:solidFill>
                        <a:srgbClr val="93B3D7"/>
                      </a:solidFill>
                      <a:prstDash val="solid"/>
                      <a:round/>
                      <a:headEnd type="none" w="sm" len="sm"/>
                      <a:tailEnd type="none" w="sm" len="sm"/>
                    </a:lnT>
                  </a:tcPr>
                </a:tc>
                <a:extLst>
                  <a:ext uri="{0D108BD9-81ED-4DB2-BD59-A6C34878D82A}">
                    <a16:rowId xmlns:a16="http://schemas.microsoft.com/office/drawing/2014/main" val="10008"/>
                  </a:ext>
                </a:extLst>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p12"/>
          <p:cNvSpPr txBox="1"/>
          <p:nvPr/>
        </p:nvSpPr>
        <p:spPr>
          <a:xfrm>
            <a:off x="151475" y="533525"/>
            <a:ext cx="8535000" cy="9903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4000"/>
              <a:buFont typeface="Arial"/>
              <a:buNone/>
            </a:pPr>
            <a:r>
              <a:rPr lang="es-PY" sz="4000" b="0" i="0" u="none" strike="noStrike" cap="none">
                <a:solidFill>
                  <a:srgbClr val="D2533C"/>
                </a:solidFill>
                <a:latin typeface="Arial"/>
                <a:ea typeface="Arial"/>
                <a:cs typeface="Arial"/>
                <a:sym typeface="Arial"/>
              </a:rPr>
              <a:t>Tipos de datos y su Representación</a:t>
            </a:r>
            <a:endParaRPr sz="1800" b="0" i="0" u="none" strike="noStrike" cap="none">
              <a:solidFill>
                <a:schemeClr val="dk1"/>
              </a:solidFill>
              <a:latin typeface="Arial"/>
              <a:ea typeface="Arial"/>
              <a:cs typeface="Arial"/>
              <a:sym typeface="Arial"/>
            </a:endParaRPr>
          </a:p>
        </p:txBody>
      </p:sp>
      <p:sp>
        <p:nvSpPr>
          <p:cNvPr id="305" name="Google Shape;305;p12"/>
          <p:cNvSpPr txBox="1"/>
          <p:nvPr/>
        </p:nvSpPr>
        <p:spPr>
          <a:xfrm>
            <a:off x="1271700" y="1523825"/>
            <a:ext cx="5040300" cy="2592000"/>
          </a:xfrm>
          <a:prstGeom prst="rect">
            <a:avLst/>
          </a:prstGeom>
          <a:noFill/>
          <a:ln>
            <a:noFill/>
          </a:ln>
        </p:spPr>
        <p:txBody>
          <a:bodyPr spcFirstLastPara="1" wrap="square" lIns="91425" tIns="45700" rIns="91425" bIns="45700" anchor="t" anchorCtr="0">
            <a:noAutofit/>
          </a:bodyPr>
          <a:lstStyle/>
          <a:p>
            <a:pPr marL="0" marR="0" lvl="0" indent="-107950" algn="l" rtl="0">
              <a:lnSpc>
                <a:spcPct val="100000"/>
              </a:lnSpc>
              <a:spcBef>
                <a:spcPts val="0"/>
              </a:spcBef>
              <a:spcAft>
                <a:spcPts val="0"/>
              </a:spcAft>
              <a:buClr>
                <a:srgbClr val="292934"/>
              </a:buClr>
              <a:buSzPts val="1700"/>
              <a:buFont typeface="Arial"/>
              <a:buChar char="•"/>
            </a:pPr>
            <a:r>
              <a:rPr lang="es-PY" sz="2000" b="0" i="0" u="none" strike="noStrike" cap="none">
                <a:solidFill>
                  <a:srgbClr val="292934"/>
                </a:solidFill>
                <a:latin typeface="Arial"/>
                <a:ea typeface="Arial"/>
                <a:cs typeface="Arial"/>
                <a:sym typeface="Arial"/>
              </a:rPr>
              <a:t>Numéricos</a:t>
            </a:r>
            <a:endParaRPr sz="2000" b="0" i="0" u="none" strike="noStrike" cap="none">
              <a:solidFill>
                <a:srgbClr val="292934"/>
              </a:solidFill>
              <a:latin typeface="Arial"/>
              <a:ea typeface="Arial"/>
              <a:cs typeface="Arial"/>
              <a:sym typeface="Arial"/>
            </a:endParaRPr>
          </a:p>
          <a:p>
            <a:pPr marL="45720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292934"/>
              </a:solidFill>
              <a:latin typeface="Arial"/>
              <a:ea typeface="Arial"/>
              <a:cs typeface="Arial"/>
              <a:sym typeface="Arial"/>
            </a:endParaRPr>
          </a:p>
          <a:p>
            <a:pPr marL="914400" marR="0" lvl="1" indent="-355600" algn="l" rtl="0">
              <a:lnSpc>
                <a:spcPct val="100000"/>
              </a:lnSpc>
              <a:spcBef>
                <a:spcPts val="0"/>
              </a:spcBef>
              <a:spcAft>
                <a:spcPts val="0"/>
              </a:spcAft>
              <a:buClr>
                <a:srgbClr val="292934"/>
              </a:buClr>
              <a:buSzPts val="2000"/>
              <a:buFont typeface="Arial"/>
              <a:buChar char="○"/>
            </a:pPr>
            <a:r>
              <a:rPr lang="es-PY" sz="2000" b="0" i="0" u="none" strike="noStrike" cap="none">
                <a:solidFill>
                  <a:srgbClr val="292934"/>
                </a:solidFill>
                <a:latin typeface="Arial"/>
                <a:ea typeface="Arial"/>
                <a:cs typeface="Arial"/>
                <a:sym typeface="Arial"/>
              </a:rPr>
              <a:t>Reales, binarios: Representación de punto Fijo</a:t>
            </a:r>
            <a:endParaRPr sz="2000" b="0" i="0" u="none" strike="noStrike" cap="none">
              <a:solidFill>
                <a:srgbClr val="292934"/>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292934"/>
              </a:solidFill>
              <a:latin typeface="Arial"/>
              <a:ea typeface="Arial"/>
              <a:cs typeface="Arial"/>
              <a:sym typeface="Arial"/>
            </a:endParaRPr>
          </a:p>
          <a:p>
            <a:pPr marL="45720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292934"/>
              </a:solidFill>
              <a:latin typeface="Arial"/>
              <a:ea typeface="Arial"/>
              <a:cs typeface="Arial"/>
              <a:sym typeface="Arial"/>
            </a:endParaRPr>
          </a:p>
          <a:p>
            <a:pPr marL="45720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292934"/>
              </a:solidFill>
              <a:latin typeface="Arial"/>
              <a:ea typeface="Arial"/>
              <a:cs typeface="Arial"/>
              <a:sym typeface="Arial"/>
            </a:endParaRPr>
          </a:p>
          <a:p>
            <a:pPr marL="45720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292934"/>
              </a:solidFill>
              <a:latin typeface="Arial"/>
              <a:ea typeface="Arial"/>
              <a:cs typeface="Arial"/>
              <a:sym typeface="Arial"/>
            </a:endParaRPr>
          </a:p>
          <a:p>
            <a:pPr marL="914400" marR="0" lvl="1" indent="-355600" algn="l" rtl="0">
              <a:lnSpc>
                <a:spcPct val="100000"/>
              </a:lnSpc>
              <a:spcBef>
                <a:spcPts val="0"/>
              </a:spcBef>
              <a:spcAft>
                <a:spcPts val="0"/>
              </a:spcAft>
              <a:buClr>
                <a:srgbClr val="292934"/>
              </a:buClr>
              <a:buSzPts val="2000"/>
              <a:buFont typeface="Arial"/>
              <a:buChar char="○"/>
            </a:pPr>
            <a:r>
              <a:rPr lang="es-PY" sz="2000" b="0" i="0" u="none" strike="noStrike" cap="none">
                <a:solidFill>
                  <a:srgbClr val="292934"/>
                </a:solidFill>
                <a:latin typeface="Arial"/>
                <a:ea typeface="Arial"/>
                <a:cs typeface="Arial"/>
                <a:sym typeface="Arial"/>
              </a:rPr>
              <a:t>Reales, Representación de punto flotante</a:t>
            </a:r>
            <a:endParaRPr sz="2000" b="0" i="0" u="none" strike="noStrike" cap="none">
              <a:solidFill>
                <a:srgbClr val="292934"/>
              </a:solidFill>
              <a:latin typeface="Arial"/>
              <a:ea typeface="Arial"/>
              <a:cs typeface="Arial"/>
              <a:sym typeface="Arial"/>
            </a:endParaRPr>
          </a:p>
          <a:p>
            <a:pPr marL="91440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292934"/>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292934"/>
              </a:solidFill>
              <a:latin typeface="Arial"/>
              <a:ea typeface="Arial"/>
              <a:cs typeface="Arial"/>
              <a:sym typeface="Arial"/>
            </a:endParaRPr>
          </a:p>
          <a:p>
            <a:pPr marL="0" marR="0" lvl="0" indent="0" algn="l" rtl="0">
              <a:lnSpc>
                <a:spcPct val="100000"/>
              </a:lnSpc>
              <a:spcBef>
                <a:spcPts val="0"/>
              </a:spcBef>
              <a:spcAft>
                <a:spcPts val="0"/>
              </a:spcAft>
              <a:buClr>
                <a:srgbClr val="292934"/>
              </a:buClr>
              <a:buSzPts val="2000"/>
              <a:buFont typeface="Arial"/>
              <a:buChar char="•"/>
            </a:pPr>
            <a:r>
              <a:rPr lang="es-PY" sz="2000" b="0" i="0" u="none" strike="noStrike" cap="none">
                <a:solidFill>
                  <a:srgbClr val="292934"/>
                </a:solidFill>
                <a:latin typeface="Arial"/>
                <a:ea typeface="Arial"/>
                <a:cs typeface="Arial"/>
                <a:sym typeface="Arial"/>
              </a:rPr>
              <a:t>Caracteres(Codificación)</a:t>
            </a:r>
            <a:endParaRPr sz="2000" b="0" i="0" u="none" strike="noStrike" cap="none">
              <a:solidFill>
                <a:srgbClr val="292934"/>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s-PY" sz="2000" b="0" i="0" u="none" strike="noStrike" cap="none">
                <a:solidFill>
                  <a:srgbClr val="292934"/>
                </a:solidFill>
                <a:latin typeface="Arial"/>
                <a:ea typeface="Arial"/>
                <a:cs typeface="Arial"/>
                <a:sym typeface="Arial"/>
              </a:rPr>
              <a:t>A, b, c, ..</a:t>
            </a:r>
            <a:endParaRPr sz="2000" b="0" i="0" u="none" strike="noStrike" cap="none">
              <a:solidFill>
                <a:srgbClr val="292934"/>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292934"/>
              </a:solidFill>
              <a:latin typeface="Arial"/>
              <a:ea typeface="Arial"/>
              <a:cs typeface="Arial"/>
              <a:sym typeface="Arial"/>
            </a:endParaRPr>
          </a:p>
          <a:p>
            <a:pPr marL="0" marR="0" lvl="0" indent="0" algn="l" rtl="0">
              <a:lnSpc>
                <a:spcPct val="100000"/>
              </a:lnSpc>
              <a:spcBef>
                <a:spcPts val="0"/>
              </a:spcBef>
              <a:spcAft>
                <a:spcPts val="0"/>
              </a:spcAft>
              <a:buClr>
                <a:srgbClr val="292934"/>
              </a:buClr>
              <a:buSzPts val="2000"/>
              <a:buFont typeface="Arial"/>
              <a:buChar char="•"/>
            </a:pPr>
            <a:r>
              <a:rPr lang="es-PY" sz="2000" b="0" i="0" u="none" strike="noStrike" cap="none">
                <a:solidFill>
                  <a:srgbClr val="292934"/>
                </a:solidFill>
                <a:latin typeface="Arial"/>
                <a:ea typeface="Arial"/>
                <a:cs typeface="Arial"/>
                <a:sym typeface="Arial"/>
              </a:rPr>
              <a:t>Cadenas</a:t>
            </a:r>
            <a:endParaRPr sz="2000" b="0" i="0" u="none" strike="noStrike" cap="none">
              <a:solidFill>
                <a:srgbClr val="292934"/>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pic>
        <p:nvPicPr>
          <p:cNvPr id="306" name="Google Shape;306;p12"/>
          <p:cNvPicPr preferRelativeResize="0"/>
          <p:nvPr/>
        </p:nvPicPr>
        <p:blipFill rotWithShape="1">
          <a:blip r:embed="rId3">
            <a:alphaModFix/>
          </a:blip>
          <a:srcRect t="36235" b="10812"/>
          <a:stretch/>
        </p:blipFill>
        <p:spPr>
          <a:xfrm>
            <a:off x="5110400" y="2521575"/>
            <a:ext cx="3496975" cy="1388750"/>
          </a:xfrm>
          <a:prstGeom prst="rect">
            <a:avLst/>
          </a:prstGeom>
          <a:noFill/>
          <a:ln>
            <a:noFill/>
          </a:ln>
        </p:spPr>
      </p:pic>
      <p:pic>
        <p:nvPicPr>
          <p:cNvPr id="307" name="Google Shape;307;p12"/>
          <p:cNvPicPr preferRelativeResize="0"/>
          <p:nvPr/>
        </p:nvPicPr>
        <p:blipFill rotWithShape="1">
          <a:blip r:embed="rId4">
            <a:alphaModFix/>
          </a:blip>
          <a:srcRect/>
          <a:stretch/>
        </p:blipFill>
        <p:spPr>
          <a:xfrm>
            <a:off x="5826075" y="4825450"/>
            <a:ext cx="2781300" cy="16478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Google Shape;312;p13"/>
          <p:cNvSpPr txBox="1"/>
          <p:nvPr/>
        </p:nvSpPr>
        <p:spPr>
          <a:xfrm>
            <a:off x="457200" y="533520"/>
            <a:ext cx="8229240" cy="99036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4000"/>
              <a:buFont typeface="Arial"/>
              <a:buNone/>
            </a:pPr>
            <a:r>
              <a:rPr lang="es-PY" sz="4000" b="0" i="0" u="none" strike="noStrike" cap="none">
                <a:solidFill>
                  <a:srgbClr val="D2533C"/>
                </a:solidFill>
                <a:latin typeface="Arial"/>
                <a:ea typeface="Arial"/>
                <a:cs typeface="Arial"/>
                <a:sym typeface="Arial"/>
              </a:rPr>
              <a:t>Datos: Codificación </a:t>
            </a:r>
            <a:endParaRPr sz="1800" b="0" i="0" u="none" strike="noStrike" cap="none">
              <a:solidFill>
                <a:schemeClr val="dk1"/>
              </a:solidFill>
              <a:latin typeface="Arial"/>
              <a:ea typeface="Arial"/>
              <a:cs typeface="Arial"/>
              <a:sym typeface="Arial"/>
            </a:endParaRPr>
          </a:p>
        </p:txBody>
      </p:sp>
      <p:sp>
        <p:nvSpPr>
          <p:cNvPr id="313" name="Google Shape;313;p13"/>
          <p:cNvSpPr/>
          <p:nvPr/>
        </p:nvSpPr>
        <p:spPr>
          <a:xfrm>
            <a:off x="155520" y="-144360"/>
            <a:ext cx="304560" cy="30456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14" name="Google Shape;314;p13"/>
          <p:cNvPicPr preferRelativeResize="0"/>
          <p:nvPr/>
        </p:nvPicPr>
        <p:blipFill rotWithShape="1">
          <a:blip r:embed="rId3">
            <a:alphaModFix/>
          </a:blip>
          <a:srcRect/>
          <a:stretch/>
        </p:blipFill>
        <p:spPr>
          <a:xfrm>
            <a:off x="2033640" y="1938240"/>
            <a:ext cx="5076360" cy="2980800"/>
          </a:xfrm>
          <a:prstGeom prst="rect">
            <a:avLst/>
          </a:prstGeom>
          <a:noFill/>
          <a:ln>
            <a:noFill/>
          </a:ln>
        </p:spPr>
      </p:pic>
      <p:pic>
        <p:nvPicPr>
          <p:cNvPr id="315" name="Google Shape;315;p13"/>
          <p:cNvPicPr preferRelativeResize="0"/>
          <p:nvPr/>
        </p:nvPicPr>
        <p:blipFill rotWithShape="1">
          <a:blip r:embed="rId4">
            <a:alphaModFix/>
          </a:blip>
          <a:srcRect/>
          <a:stretch/>
        </p:blipFill>
        <p:spPr>
          <a:xfrm>
            <a:off x="1052640" y="1433520"/>
            <a:ext cx="7038720" cy="3485880"/>
          </a:xfrm>
          <a:prstGeom prst="rect">
            <a:avLst/>
          </a:prstGeom>
          <a:noFill/>
          <a:ln>
            <a:noFill/>
          </a:ln>
        </p:spPr>
      </p:pic>
      <p:sp>
        <p:nvSpPr>
          <p:cNvPr id="316" name="Google Shape;316;p13"/>
          <p:cNvSpPr/>
          <p:nvPr/>
        </p:nvSpPr>
        <p:spPr>
          <a:xfrm>
            <a:off x="457200" y="4991026"/>
            <a:ext cx="8352600" cy="136800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s-PY" sz="1200" b="1" i="0" u="none" strike="noStrike" cap="none">
                <a:solidFill>
                  <a:srgbClr val="292934"/>
                </a:solidFill>
                <a:latin typeface="Arial"/>
                <a:ea typeface="Arial"/>
                <a:cs typeface="Arial"/>
                <a:sym typeface="Arial"/>
              </a:rPr>
              <a:t>Código ASCII </a:t>
            </a:r>
            <a:r>
              <a:rPr lang="es-PY" sz="1200" b="0" i="0" u="none" strike="noStrike" cap="none">
                <a:solidFill>
                  <a:srgbClr val="292934"/>
                </a:solidFill>
                <a:latin typeface="Arial"/>
                <a:ea typeface="Arial"/>
                <a:cs typeface="Arial"/>
                <a:sym typeface="Arial"/>
              </a:rPr>
              <a:t>(American Standard Code for Information Interchange).</a:t>
            </a:r>
            <a:endParaRPr sz="1800" b="0" i="0" u="none" strike="noStrike" cap="none">
              <a:solidFill>
                <a:schemeClr val="dk1"/>
              </a:solidFill>
              <a:latin typeface="Arial"/>
              <a:ea typeface="Arial"/>
              <a:cs typeface="Arial"/>
              <a:sym typeface="Arial"/>
            </a:endParaRPr>
          </a:p>
          <a:p>
            <a:pPr marL="0" marR="0" lvl="0" indent="0" algn="just" rtl="0">
              <a:lnSpc>
                <a:spcPct val="100000"/>
              </a:lnSpc>
              <a:spcBef>
                <a:spcPts val="0"/>
              </a:spcBef>
              <a:spcAft>
                <a:spcPts val="0"/>
              </a:spcAft>
              <a:buClr>
                <a:srgbClr val="000000"/>
              </a:buClr>
              <a:buSzPts val="1200"/>
              <a:buFont typeface="Arial"/>
              <a:buNone/>
            </a:pPr>
            <a:r>
              <a:rPr lang="es-PY" sz="1200" b="0" i="0" u="none" strike="noStrike" cap="none">
                <a:solidFill>
                  <a:srgbClr val="292934"/>
                </a:solidFill>
                <a:latin typeface="Arial"/>
                <a:ea typeface="Arial"/>
                <a:cs typeface="Arial"/>
                <a:sym typeface="Arial"/>
              </a:rPr>
              <a:t>El código ASCII básico utiliza 7 bits y permite representar 128 caracteres (letras mayúsculas y minúsculas del alfabeto inglés, símbolos de puntuación, dígitos 0 a 9 y ciertos controles de información tales como retorno de carro, salto de línea, tabulaciones, etc.). Este código es el más utilizado en computadoras, aunque el ASCII ampliado con 8 bits permite llegar a  (256) caracteres distintos, entre ellos ya símbolos y caracteres especiales de otros idiomas como el español.</a:t>
            </a:r>
            <a:endParaRPr sz="1800" b="0" i="0" u="none" strike="noStrike" cap="none">
              <a:solidFill>
                <a:schemeClr val="dk1"/>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p14"/>
          <p:cNvSpPr txBox="1"/>
          <p:nvPr/>
        </p:nvSpPr>
        <p:spPr>
          <a:xfrm>
            <a:off x="457200" y="533520"/>
            <a:ext cx="8229240" cy="99036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4000"/>
              <a:buFont typeface="Arial"/>
              <a:buNone/>
            </a:pPr>
            <a:r>
              <a:rPr lang="es-PY" sz="4000" b="0" i="0" u="none" strike="noStrike" cap="none">
                <a:solidFill>
                  <a:srgbClr val="D2533C"/>
                </a:solidFill>
                <a:latin typeface="Arial"/>
                <a:ea typeface="Arial"/>
                <a:cs typeface="Arial"/>
                <a:sym typeface="Arial"/>
              </a:rPr>
              <a:t>Codificación ASCII</a:t>
            </a:r>
            <a:endParaRPr sz="1800" b="0" i="0" u="none" strike="noStrike" cap="none">
              <a:solidFill>
                <a:schemeClr val="dk1"/>
              </a:solidFill>
              <a:latin typeface="Arial"/>
              <a:ea typeface="Arial"/>
              <a:cs typeface="Arial"/>
              <a:sym typeface="Arial"/>
            </a:endParaRPr>
          </a:p>
        </p:txBody>
      </p:sp>
      <p:sp>
        <p:nvSpPr>
          <p:cNvPr id="322" name="Google Shape;322;p14"/>
          <p:cNvSpPr/>
          <p:nvPr/>
        </p:nvSpPr>
        <p:spPr>
          <a:xfrm>
            <a:off x="155520" y="-144360"/>
            <a:ext cx="304560" cy="30456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23" name="Google Shape;323;p14"/>
          <p:cNvPicPr preferRelativeResize="0"/>
          <p:nvPr/>
        </p:nvPicPr>
        <p:blipFill rotWithShape="1">
          <a:blip r:embed="rId3">
            <a:alphaModFix/>
          </a:blip>
          <a:srcRect/>
          <a:stretch/>
        </p:blipFill>
        <p:spPr>
          <a:xfrm>
            <a:off x="483840" y="1700640"/>
            <a:ext cx="8162640" cy="46764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pic>
        <p:nvPicPr>
          <p:cNvPr id="328" name="Google Shape;328;p15" descr="Fragmento de &quot;2001: Una odisea en el espacio&quot; (1968).&#10;El día en que la herramienta cobra conciencia y se revela contra el hombre.&#10;&#10;Dave vs Hal 9000 Español&#10;Dave: Abre la puerta de la cámara de la cápsula.&#10;HAL 9000: Lo siento, pero eso no me es posible.&#10;&#10;The whole rights over this video belong to Warner Bros Entertainment, Inc. This is made just with entertainment and cultural purposes. No profit intended." title="HAL 9000: I'm afraid I can't do that [Sub Español]">
            <a:hlinkClick r:id="rId3"/>
          </p:cNvPr>
          <p:cNvPicPr preferRelativeResize="0"/>
          <p:nvPr/>
        </p:nvPicPr>
        <p:blipFill rotWithShape="1">
          <a:blip r:embed="rId4">
            <a:alphaModFix/>
          </a:blip>
          <a:srcRect/>
          <a:stretch/>
        </p:blipFill>
        <p:spPr>
          <a:xfrm>
            <a:off x="647250" y="736749"/>
            <a:ext cx="7481975" cy="5611475"/>
          </a:xfrm>
          <a:prstGeom prst="rect">
            <a:avLst/>
          </a:prstGeom>
          <a:noFill/>
          <a:ln>
            <a:noFill/>
          </a:ln>
        </p:spPr>
      </p:pic>
      <p:sp>
        <p:nvSpPr>
          <p:cNvPr id="329" name="Google Shape;329;p15"/>
          <p:cNvSpPr txBox="1"/>
          <p:nvPr/>
        </p:nvSpPr>
        <p:spPr>
          <a:xfrm>
            <a:off x="647238" y="6125130"/>
            <a:ext cx="8229300" cy="9903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s-PY" sz="1400" b="0" i="0" u="none" strike="noStrike" cap="none">
                <a:solidFill>
                  <a:srgbClr val="D2533C"/>
                </a:solidFill>
                <a:latin typeface="Arial"/>
                <a:ea typeface="Arial"/>
                <a:cs typeface="Arial"/>
                <a:sym typeface="Arial"/>
              </a:rPr>
              <a:t>Lastimosamente todavía no podemos programar utilizando el lenguaje natural</a:t>
            </a:r>
            <a:endParaRPr sz="1400" b="0" i="0" u="none" strike="noStrike" cap="none">
              <a:solidFill>
                <a:schemeClr val="dk1"/>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29"/>
                                        </p:tgtEl>
                                        <p:attrNameLst>
                                          <p:attrName>style.visibility</p:attrName>
                                        </p:attrNameLst>
                                      </p:cBhvr>
                                      <p:to>
                                        <p:strVal val="visible"/>
                                      </p:to>
                                    </p:set>
                                    <p:animEffect transition="in" filter="fade">
                                      <p:cBhvr>
                                        <p:cTn id="7" dur="1000"/>
                                        <p:tgtEl>
                                          <p:spTgt spid="3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g1efdb2639e7_0_16"/>
          <p:cNvSpPr txBox="1"/>
          <p:nvPr/>
        </p:nvSpPr>
        <p:spPr>
          <a:xfrm>
            <a:off x="467640" y="284040"/>
            <a:ext cx="8229300" cy="9903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4000"/>
              <a:buFont typeface="Arial"/>
              <a:buNone/>
            </a:pPr>
            <a:r>
              <a:rPr lang="es-PY" sz="4000">
                <a:solidFill>
                  <a:srgbClr val="D2533C"/>
                </a:solidFill>
              </a:rPr>
              <a:t>Equipo Docente</a:t>
            </a:r>
            <a:endParaRPr sz="1800" b="0" i="0" u="none" strike="noStrike" cap="none">
              <a:solidFill>
                <a:schemeClr val="dk1"/>
              </a:solidFill>
              <a:latin typeface="Arial"/>
              <a:ea typeface="Arial"/>
              <a:cs typeface="Arial"/>
              <a:sym typeface="Arial"/>
            </a:endParaRPr>
          </a:p>
        </p:txBody>
      </p:sp>
      <p:pic>
        <p:nvPicPr>
          <p:cNvPr id="212" name="Google Shape;212;g1efdb2639e7_0_16"/>
          <p:cNvPicPr preferRelativeResize="0"/>
          <p:nvPr/>
        </p:nvPicPr>
        <p:blipFill>
          <a:blip r:embed="rId3">
            <a:alphaModFix/>
          </a:blip>
          <a:stretch>
            <a:fillRect/>
          </a:stretch>
        </p:blipFill>
        <p:spPr>
          <a:xfrm>
            <a:off x="5644875" y="4547190"/>
            <a:ext cx="2173909" cy="2203935"/>
          </a:xfrm>
          <a:prstGeom prst="rect">
            <a:avLst/>
          </a:prstGeom>
          <a:noFill/>
          <a:ln>
            <a:noFill/>
          </a:ln>
        </p:spPr>
      </p:pic>
      <p:sp>
        <p:nvSpPr>
          <p:cNvPr id="213" name="Google Shape;213;g1efdb2639e7_0_16"/>
          <p:cNvSpPr txBox="1"/>
          <p:nvPr/>
        </p:nvSpPr>
        <p:spPr>
          <a:xfrm>
            <a:off x="711090" y="5291665"/>
            <a:ext cx="8229300" cy="9903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4000"/>
              <a:buFont typeface="Arial"/>
              <a:buNone/>
            </a:pPr>
            <a:r>
              <a:rPr lang="es-PY" sz="2400" dirty="0">
                <a:solidFill>
                  <a:srgbClr val="D2533C"/>
                </a:solidFill>
              </a:rPr>
              <a:t>Grupo WhatsApp DS</a:t>
            </a:r>
            <a:endParaRPr sz="200" b="0" i="0" u="none" strike="noStrike" cap="none" dirty="0">
              <a:solidFill>
                <a:schemeClr val="dk1"/>
              </a:solidFill>
              <a:latin typeface="Arial"/>
              <a:ea typeface="Arial"/>
              <a:cs typeface="Arial"/>
              <a:sym typeface="Arial"/>
            </a:endParaRPr>
          </a:p>
        </p:txBody>
      </p:sp>
      <p:pic>
        <p:nvPicPr>
          <p:cNvPr id="5" name="Imagen 4">
            <a:extLst>
              <a:ext uri="{FF2B5EF4-FFF2-40B4-BE49-F238E27FC236}">
                <a16:creationId xmlns:a16="http://schemas.microsoft.com/office/drawing/2014/main" id="{32FA97FB-7C51-3E20-0CA1-518A5023249E}"/>
              </a:ext>
            </a:extLst>
          </p:cNvPr>
          <p:cNvPicPr>
            <a:picLocks noChangeAspect="1"/>
          </p:cNvPicPr>
          <p:nvPr/>
        </p:nvPicPr>
        <p:blipFill>
          <a:blip r:embed="rId4"/>
          <a:stretch>
            <a:fillRect/>
          </a:stretch>
        </p:blipFill>
        <p:spPr>
          <a:xfrm>
            <a:off x="4354525" y="1251943"/>
            <a:ext cx="4295849" cy="2266746"/>
          </a:xfrm>
          <a:prstGeom prst="rect">
            <a:avLst/>
          </a:prstGeom>
        </p:spPr>
      </p:pic>
      <p:pic>
        <p:nvPicPr>
          <p:cNvPr id="7" name="Imagen 6">
            <a:extLst>
              <a:ext uri="{FF2B5EF4-FFF2-40B4-BE49-F238E27FC236}">
                <a16:creationId xmlns:a16="http://schemas.microsoft.com/office/drawing/2014/main" id="{08EEEA33-A25B-2920-F2A6-2454B36E7031}"/>
              </a:ext>
            </a:extLst>
          </p:cNvPr>
          <p:cNvPicPr>
            <a:picLocks noChangeAspect="1"/>
          </p:cNvPicPr>
          <p:nvPr/>
        </p:nvPicPr>
        <p:blipFill>
          <a:blip r:embed="rId5"/>
          <a:stretch>
            <a:fillRect/>
          </a:stretch>
        </p:blipFill>
        <p:spPr>
          <a:xfrm>
            <a:off x="-1" y="1274339"/>
            <a:ext cx="4143983" cy="2289143"/>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16"/>
          <p:cNvSpPr/>
          <p:nvPr/>
        </p:nvSpPr>
        <p:spPr>
          <a:xfrm>
            <a:off x="155520" y="-144360"/>
            <a:ext cx="304560" cy="30456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35" name="Google Shape;335;p16"/>
          <p:cNvPicPr preferRelativeResize="0"/>
          <p:nvPr/>
        </p:nvPicPr>
        <p:blipFill rotWithShape="1">
          <a:blip r:embed="rId3">
            <a:alphaModFix/>
          </a:blip>
          <a:srcRect/>
          <a:stretch/>
        </p:blipFill>
        <p:spPr>
          <a:xfrm>
            <a:off x="685800" y="1532506"/>
            <a:ext cx="7590430" cy="4530590"/>
          </a:xfrm>
          <a:prstGeom prst="rect">
            <a:avLst/>
          </a:prstGeom>
          <a:noFill/>
          <a:ln>
            <a:noFill/>
          </a:ln>
        </p:spPr>
      </p:pic>
      <p:sp>
        <p:nvSpPr>
          <p:cNvPr id="336" name="Google Shape;336;p16"/>
          <p:cNvSpPr txBox="1"/>
          <p:nvPr/>
        </p:nvSpPr>
        <p:spPr>
          <a:xfrm>
            <a:off x="457200" y="533520"/>
            <a:ext cx="8229240" cy="99036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800"/>
              <a:buFont typeface="Arial"/>
              <a:buNone/>
            </a:pPr>
            <a:r>
              <a:rPr lang="es-PY" sz="2800" b="0" i="0" u="none" strike="noStrike" cap="none">
                <a:solidFill>
                  <a:srgbClr val="D2533C"/>
                </a:solidFill>
                <a:latin typeface="Arial"/>
                <a:ea typeface="Arial"/>
                <a:cs typeface="Arial"/>
                <a:sym typeface="Arial"/>
              </a:rPr>
              <a:t>Introducción: Lenguaje de Programación</a:t>
            </a:r>
            <a:endParaRPr sz="2800" b="0" i="0" u="none" strike="noStrike" cap="none">
              <a:solidFill>
                <a:schemeClr val="dk1"/>
              </a:solidFill>
              <a:latin typeface="Arial"/>
              <a:ea typeface="Arial"/>
              <a:cs typeface="Arial"/>
              <a:sym typeface="Arial"/>
            </a:endParaRPr>
          </a:p>
        </p:txBody>
      </p:sp>
      <p:sp>
        <p:nvSpPr>
          <p:cNvPr id="337" name="Google Shape;337;p16"/>
          <p:cNvSpPr txBox="1"/>
          <p:nvPr/>
        </p:nvSpPr>
        <p:spPr>
          <a:xfrm>
            <a:off x="1324075" y="2252050"/>
            <a:ext cx="3000000" cy="3000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4000"/>
              <a:buFont typeface="Arial"/>
              <a:buNone/>
            </a:pPr>
            <a:r>
              <a:rPr lang="es-PY" sz="4000" b="0" i="0" u="none" strike="noStrike" cap="none">
                <a:solidFill>
                  <a:srgbClr val="D2533C"/>
                </a:solidFill>
                <a:highlight>
                  <a:srgbClr val="FFFF00"/>
                </a:highlight>
                <a:latin typeface="Arial"/>
                <a:ea typeface="Arial"/>
                <a:cs typeface="Arial"/>
                <a:sym typeface="Arial"/>
              </a:rPr>
              <a:t>Algoritmo</a:t>
            </a:r>
            <a:endParaRPr sz="1400" b="0" i="0" u="none" strike="noStrike" cap="none">
              <a:solidFill>
                <a:srgbClr val="000000"/>
              </a:solidFill>
              <a:highlight>
                <a:srgbClr val="FFFF00"/>
              </a:highlight>
              <a:latin typeface="Arial"/>
              <a:ea typeface="Arial"/>
              <a:cs typeface="Arial"/>
              <a:sym typeface="Arial"/>
            </a:endParaRPr>
          </a:p>
        </p:txBody>
      </p:sp>
      <p:sp>
        <p:nvSpPr>
          <p:cNvPr id="338" name="Google Shape;338;p16"/>
          <p:cNvSpPr txBox="1"/>
          <p:nvPr/>
        </p:nvSpPr>
        <p:spPr>
          <a:xfrm>
            <a:off x="554850" y="6166650"/>
            <a:ext cx="8034300" cy="30915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es-PY" sz="1800" b="1" i="0" u="none" strike="noStrike" cap="none">
                <a:solidFill>
                  <a:srgbClr val="000000"/>
                </a:solidFill>
                <a:latin typeface="Arial"/>
                <a:ea typeface="Arial"/>
                <a:cs typeface="Arial"/>
                <a:sym typeface="Arial"/>
              </a:rPr>
              <a:t>Cualquier problema computable en un lenguaje es computable en cualquier otro lenguaje de programación.</a:t>
            </a:r>
            <a:endParaRPr sz="1800" b="1" i="0" u="none" strike="noStrike" cap="none">
              <a:solidFill>
                <a:srgbClr val="000000"/>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37"/>
                                        </p:tgtEl>
                                        <p:attrNameLst>
                                          <p:attrName>style.visibility</p:attrName>
                                        </p:attrNameLst>
                                      </p:cBhvr>
                                      <p:to>
                                        <p:strVal val="visible"/>
                                      </p:to>
                                    </p:set>
                                    <p:animEffect transition="in" filter="fade">
                                      <p:cBhvr>
                                        <p:cTn id="7" dur="1000"/>
                                        <p:tgtEl>
                                          <p:spTgt spid="33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38"/>
                                        </p:tgtEl>
                                        <p:attrNameLst>
                                          <p:attrName>style.visibility</p:attrName>
                                        </p:attrNameLst>
                                      </p:cBhvr>
                                      <p:to>
                                        <p:strVal val="visible"/>
                                      </p:to>
                                    </p:set>
                                    <p:animEffect transition="in" filter="fade">
                                      <p:cBhvr>
                                        <p:cTn id="12" dur="1000"/>
                                        <p:tgtEl>
                                          <p:spTgt spid="3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17"/>
          <p:cNvSpPr txBox="1"/>
          <p:nvPr/>
        </p:nvSpPr>
        <p:spPr>
          <a:xfrm>
            <a:off x="307800" y="341280"/>
            <a:ext cx="8229240" cy="99036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4000"/>
              <a:buFont typeface="Arial"/>
              <a:buNone/>
            </a:pPr>
            <a:r>
              <a:rPr lang="es-PY" sz="4000" b="0" i="0" u="none" strike="noStrike" cap="none">
                <a:solidFill>
                  <a:srgbClr val="D2533C"/>
                </a:solidFill>
                <a:latin typeface="Arial"/>
                <a:ea typeface="Arial"/>
                <a:cs typeface="Arial"/>
                <a:sym typeface="Arial"/>
              </a:rPr>
              <a:t>Algoritmo </a:t>
            </a:r>
            <a:endParaRPr sz="1800" b="0" i="0" u="none" strike="noStrike" cap="none">
              <a:solidFill>
                <a:schemeClr val="dk1"/>
              </a:solidFill>
              <a:latin typeface="Arial"/>
              <a:ea typeface="Arial"/>
              <a:cs typeface="Arial"/>
              <a:sym typeface="Arial"/>
            </a:endParaRPr>
          </a:p>
        </p:txBody>
      </p:sp>
      <p:sp>
        <p:nvSpPr>
          <p:cNvPr id="344" name="Google Shape;344;p17"/>
          <p:cNvSpPr/>
          <p:nvPr/>
        </p:nvSpPr>
        <p:spPr>
          <a:xfrm>
            <a:off x="155520" y="-144360"/>
            <a:ext cx="304560" cy="30456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5" name="Google Shape;345;p17"/>
          <p:cNvSpPr/>
          <p:nvPr/>
        </p:nvSpPr>
        <p:spPr>
          <a:xfrm>
            <a:off x="827640" y="5770440"/>
            <a:ext cx="5742000" cy="63900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s-PY" sz="1800" b="0" i="0" u="none" strike="noStrike" cap="none">
                <a:solidFill>
                  <a:srgbClr val="292934"/>
                </a:solidFill>
                <a:latin typeface="Arial"/>
                <a:ea typeface="Arial"/>
                <a:cs typeface="Arial"/>
                <a:sym typeface="Arial"/>
              </a:rPr>
              <a:t>Algoritmos + Estructuras de datos = Programas</a:t>
            </a:r>
            <a:endParaRPr sz="1800" b="0" i="0" u="none" strike="noStrike" cap="none">
              <a:solidFill>
                <a:schemeClr val="dk1"/>
              </a:solidFill>
              <a:latin typeface="Arial"/>
              <a:ea typeface="Arial"/>
              <a:cs typeface="Arial"/>
              <a:sym typeface="Arial"/>
            </a:endParaRPr>
          </a:p>
        </p:txBody>
      </p:sp>
      <p:sp>
        <p:nvSpPr>
          <p:cNvPr id="346" name="Google Shape;346;p17"/>
          <p:cNvSpPr/>
          <p:nvPr/>
        </p:nvSpPr>
        <p:spPr>
          <a:xfrm>
            <a:off x="307800" y="5526720"/>
            <a:ext cx="7944120" cy="39528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2000"/>
              <a:buFont typeface="Arial"/>
              <a:buNone/>
            </a:pPr>
            <a:r>
              <a:rPr lang="es-PY" sz="2000" b="1" i="0" u="none" strike="noStrike" cap="none">
                <a:solidFill>
                  <a:srgbClr val="292934"/>
                </a:solidFill>
                <a:latin typeface="Arial"/>
                <a:ea typeface="Arial"/>
                <a:cs typeface="Arial"/>
                <a:sym typeface="Arial"/>
              </a:rPr>
              <a:t>Un  algoritmo  es  un  método  para resolver  un  problema.</a:t>
            </a:r>
            <a:endParaRPr sz="1800" b="0" i="0" u="none" strike="noStrike" cap="none">
              <a:solidFill>
                <a:schemeClr val="dk1"/>
              </a:solidFill>
              <a:latin typeface="Arial"/>
              <a:ea typeface="Arial"/>
              <a:cs typeface="Arial"/>
              <a:sym typeface="Arial"/>
            </a:endParaRPr>
          </a:p>
        </p:txBody>
      </p:sp>
      <p:pic>
        <p:nvPicPr>
          <p:cNvPr id="347" name="Google Shape;347;p17"/>
          <p:cNvPicPr preferRelativeResize="0"/>
          <p:nvPr/>
        </p:nvPicPr>
        <p:blipFill rotWithShape="1">
          <a:blip r:embed="rId3">
            <a:alphaModFix/>
          </a:blip>
          <a:srcRect/>
          <a:stretch/>
        </p:blipFill>
        <p:spPr>
          <a:xfrm>
            <a:off x="1338120" y="1196640"/>
            <a:ext cx="5884200" cy="38628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Google Shape;352;p18"/>
          <p:cNvSpPr txBox="1"/>
          <p:nvPr/>
        </p:nvSpPr>
        <p:spPr>
          <a:xfrm>
            <a:off x="307800" y="341280"/>
            <a:ext cx="8229240" cy="99036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4000"/>
              <a:buFont typeface="Arial"/>
              <a:buNone/>
            </a:pPr>
            <a:r>
              <a:rPr lang="es-PY" sz="4000" b="0" i="0" u="none" strike="noStrike" cap="none">
                <a:solidFill>
                  <a:srgbClr val="D2533C"/>
                </a:solidFill>
                <a:latin typeface="Arial"/>
                <a:ea typeface="Arial"/>
                <a:cs typeface="Arial"/>
                <a:sym typeface="Arial"/>
              </a:rPr>
              <a:t>Algoritmo </a:t>
            </a:r>
            <a:endParaRPr sz="1800" b="0" i="0" u="none" strike="noStrike" cap="none">
              <a:solidFill>
                <a:schemeClr val="dk1"/>
              </a:solidFill>
              <a:latin typeface="Arial"/>
              <a:ea typeface="Arial"/>
              <a:cs typeface="Arial"/>
              <a:sym typeface="Arial"/>
            </a:endParaRPr>
          </a:p>
        </p:txBody>
      </p:sp>
      <p:sp>
        <p:nvSpPr>
          <p:cNvPr id="353" name="Google Shape;353;p18"/>
          <p:cNvSpPr/>
          <p:nvPr/>
        </p:nvSpPr>
        <p:spPr>
          <a:xfrm>
            <a:off x="155520" y="-144360"/>
            <a:ext cx="304560" cy="30456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4" name="Google Shape;354;p18"/>
          <p:cNvSpPr/>
          <p:nvPr/>
        </p:nvSpPr>
        <p:spPr>
          <a:xfrm>
            <a:off x="899640" y="1443960"/>
            <a:ext cx="7344360" cy="2010600"/>
          </a:xfrm>
          <a:prstGeom prst="rect">
            <a:avLst/>
          </a:prstGeom>
          <a:noFill/>
          <a:ln>
            <a:noFill/>
          </a:ln>
        </p:spPr>
        <p:txBody>
          <a:bodyPr spcFirstLastPara="1" wrap="square" lIns="90000" tIns="45000" rIns="90000" bIns="45000" anchor="t" anchorCtr="0">
            <a:noAutofit/>
          </a:bodyPr>
          <a:lstStyle/>
          <a:p>
            <a:pPr marL="0" marR="0" lvl="0" indent="0" algn="l" rtl="0">
              <a:lnSpc>
                <a:spcPct val="115000"/>
              </a:lnSpc>
              <a:spcBef>
                <a:spcPts val="0"/>
              </a:spcBef>
              <a:spcAft>
                <a:spcPts val="0"/>
              </a:spcAft>
              <a:buClr>
                <a:srgbClr val="292934"/>
              </a:buClr>
              <a:buSzPts val="1800"/>
              <a:buFont typeface="Arial"/>
              <a:buChar char="•"/>
            </a:pPr>
            <a:r>
              <a:rPr lang="es-PY" sz="1800" b="0" i="0" u="none" strike="noStrike" cap="none">
                <a:solidFill>
                  <a:srgbClr val="292934"/>
                </a:solidFill>
                <a:latin typeface="Arial"/>
                <a:ea typeface="Arial"/>
                <a:cs typeface="Arial"/>
                <a:sym typeface="Arial"/>
              </a:rPr>
              <a:t>Un algoritmo debe se</a:t>
            </a:r>
            <a:r>
              <a:rPr lang="es-PY" sz="1800" b="0" i="0" u="none" strike="noStrike" cap="none">
                <a:solidFill>
                  <a:srgbClr val="000000"/>
                </a:solidFill>
                <a:latin typeface="Arial"/>
                <a:ea typeface="Arial"/>
                <a:cs typeface="Arial"/>
                <a:sym typeface="Arial"/>
              </a:rPr>
              <a:t>r </a:t>
            </a:r>
            <a:r>
              <a:rPr lang="es-PY" sz="1800" b="1" i="0" u="none" strike="noStrike" cap="none">
                <a:solidFill>
                  <a:srgbClr val="000000"/>
                </a:solidFill>
                <a:latin typeface="Arial"/>
                <a:ea typeface="Arial"/>
                <a:cs typeface="Arial"/>
                <a:sym typeface="Arial"/>
              </a:rPr>
              <a:t> preciso</a:t>
            </a:r>
            <a:r>
              <a:rPr lang="es-PY" sz="1800" b="1" i="0" u="none" strike="noStrike" cap="none">
                <a:solidFill>
                  <a:srgbClr val="292934"/>
                </a:solidFill>
                <a:latin typeface="Arial"/>
                <a:ea typeface="Arial"/>
                <a:cs typeface="Arial"/>
                <a:sym typeface="Arial"/>
              </a:rPr>
              <a:t> </a:t>
            </a:r>
            <a:r>
              <a:rPr lang="es-PY" sz="1800" b="0" i="0" u="none" strike="noStrike" cap="none">
                <a:solidFill>
                  <a:srgbClr val="292934"/>
                </a:solidFill>
                <a:latin typeface="Arial"/>
                <a:ea typeface="Arial"/>
                <a:cs typeface="Arial"/>
                <a:sym typeface="Arial"/>
              </a:rPr>
              <a:t> e indicar el </a:t>
            </a:r>
            <a:r>
              <a:rPr lang="es-PY" sz="1800" b="1" i="0" u="none" strike="noStrike" cap="none">
                <a:solidFill>
                  <a:srgbClr val="FF0000"/>
                </a:solidFill>
                <a:latin typeface="Arial"/>
                <a:ea typeface="Arial"/>
                <a:cs typeface="Arial"/>
                <a:sym typeface="Arial"/>
              </a:rPr>
              <a:t>orden</a:t>
            </a:r>
            <a:r>
              <a:rPr lang="es-PY" sz="1800" b="0" i="0" u="none" strike="noStrike" cap="none">
                <a:solidFill>
                  <a:srgbClr val="292934"/>
                </a:solidFill>
                <a:latin typeface="Arial"/>
                <a:ea typeface="Arial"/>
                <a:cs typeface="Arial"/>
                <a:sym typeface="Arial"/>
              </a:rPr>
              <a:t> de realización de cada paso.</a:t>
            </a:r>
            <a:endParaRPr sz="1800" b="0" i="0" u="none" strike="noStrike" cap="none">
              <a:solidFill>
                <a:schemeClr val="dk1"/>
              </a:solidFill>
              <a:latin typeface="Arial"/>
              <a:ea typeface="Arial"/>
              <a:cs typeface="Arial"/>
              <a:sym typeface="Arial"/>
            </a:endParaRPr>
          </a:p>
          <a:p>
            <a:pPr marL="0" marR="0" lvl="0" indent="0" algn="l" rtl="0">
              <a:lnSpc>
                <a:spcPct val="115000"/>
              </a:lnSpc>
              <a:spcBef>
                <a:spcPts val="0"/>
              </a:spcBef>
              <a:spcAft>
                <a:spcPts val="0"/>
              </a:spcAft>
              <a:buClr>
                <a:srgbClr val="000000"/>
              </a:buClr>
              <a:buSzPts val="1800"/>
              <a:buFont typeface="Arial"/>
              <a:buNone/>
            </a:pPr>
            <a:r>
              <a:rPr lang="es-PY" sz="1800" b="0" i="0" u="none" strike="noStrike" cap="none">
                <a:solidFill>
                  <a:srgbClr val="292934"/>
                </a:solidFill>
                <a:latin typeface="Arial"/>
                <a:ea typeface="Arial"/>
                <a:cs typeface="Arial"/>
                <a:sym typeface="Arial"/>
              </a:rPr>
              <a:t>•  Un  algoritmo  debe  estar  </a:t>
            </a:r>
            <a:r>
              <a:rPr lang="es-PY" sz="1800" b="1" i="0" u="none" strike="noStrike" cap="none">
                <a:solidFill>
                  <a:srgbClr val="FF0000"/>
                </a:solidFill>
                <a:latin typeface="Arial"/>
                <a:ea typeface="Arial"/>
                <a:cs typeface="Arial"/>
                <a:sym typeface="Arial"/>
              </a:rPr>
              <a:t>definido</a:t>
            </a:r>
            <a:r>
              <a:rPr lang="es-PY" sz="1800" b="0" i="0" u="none" strike="noStrike" cap="none">
                <a:solidFill>
                  <a:srgbClr val="292934"/>
                </a:solidFill>
                <a:latin typeface="Arial"/>
                <a:ea typeface="Arial"/>
                <a:cs typeface="Arial"/>
                <a:sym typeface="Arial"/>
              </a:rPr>
              <a:t>. Si  se  sigue  un  algoritmo  dos  veces,  se  debe  obtener  el  mismo  resultado cada vez.</a:t>
            </a:r>
            <a:endParaRPr sz="1800" b="0" i="0" u="none" strike="noStrike" cap="none">
              <a:solidFill>
                <a:schemeClr val="dk1"/>
              </a:solidFill>
              <a:latin typeface="Arial"/>
              <a:ea typeface="Arial"/>
              <a:cs typeface="Arial"/>
              <a:sym typeface="Arial"/>
            </a:endParaRPr>
          </a:p>
          <a:p>
            <a:pPr marL="0" marR="0" lvl="0" indent="0" algn="l" rtl="0">
              <a:lnSpc>
                <a:spcPct val="115000"/>
              </a:lnSpc>
              <a:spcBef>
                <a:spcPts val="0"/>
              </a:spcBef>
              <a:spcAft>
                <a:spcPts val="0"/>
              </a:spcAft>
              <a:buClr>
                <a:srgbClr val="000000"/>
              </a:buClr>
              <a:buSzPts val="1800"/>
              <a:buFont typeface="Arial"/>
              <a:buNone/>
            </a:pPr>
            <a:r>
              <a:rPr lang="es-PY" sz="1800" b="0" i="0" u="none" strike="noStrike" cap="none">
                <a:solidFill>
                  <a:srgbClr val="292934"/>
                </a:solidFill>
                <a:latin typeface="Arial"/>
                <a:ea typeface="Arial"/>
                <a:cs typeface="Arial"/>
                <a:sym typeface="Arial"/>
              </a:rPr>
              <a:t>•  Un algoritmo debe ser  </a:t>
            </a:r>
            <a:r>
              <a:rPr lang="es-PY" sz="1800" b="1" i="0" u="none" strike="noStrike" cap="none">
                <a:solidFill>
                  <a:srgbClr val="FF0000"/>
                </a:solidFill>
                <a:latin typeface="Arial"/>
                <a:ea typeface="Arial"/>
                <a:cs typeface="Arial"/>
                <a:sym typeface="Arial"/>
              </a:rPr>
              <a:t>finito. </a:t>
            </a:r>
            <a:r>
              <a:rPr lang="es-PY" sz="1800" b="0" i="0" u="none" strike="noStrike" cap="none">
                <a:solidFill>
                  <a:srgbClr val="292934"/>
                </a:solidFill>
                <a:latin typeface="Arial"/>
                <a:ea typeface="Arial"/>
                <a:cs typeface="Arial"/>
                <a:sym typeface="Arial"/>
              </a:rPr>
              <a:t>Si se sigue un algoritmo, se debe terminar en algún momento; o sea, debe tener un número finito de pasos</a:t>
            </a:r>
            <a:endParaRPr sz="1800" b="0" i="0" u="none" strike="noStrike" cap="none">
              <a:solidFill>
                <a:schemeClr val="dk1"/>
              </a:solidFill>
              <a:latin typeface="Arial"/>
              <a:ea typeface="Arial"/>
              <a:cs typeface="Arial"/>
              <a:sym typeface="Arial"/>
            </a:endParaRPr>
          </a:p>
        </p:txBody>
      </p:sp>
      <p:sp>
        <p:nvSpPr>
          <p:cNvPr id="355" name="Google Shape;355;p18"/>
          <p:cNvSpPr/>
          <p:nvPr/>
        </p:nvSpPr>
        <p:spPr>
          <a:xfrm>
            <a:off x="3492000" y="4437000"/>
            <a:ext cx="1872000" cy="1007640"/>
          </a:xfrm>
          <a:prstGeom prst="rect">
            <a:avLst/>
          </a:prstGeom>
          <a:solidFill>
            <a:srgbClr val="FFFFFF"/>
          </a:solidFill>
          <a:ln w="26275" cap="flat" cmpd="sng">
            <a:solidFill>
              <a:srgbClr val="79463D"/>
            </a:solidFill>
            <a:prstDash val="solid"/>
            <a:round/>
            <a:headEnd type="none" w="sm" len="sm"/>
            <a:tailEnd type="none" w="sm" len="sm"/>
          </a:ln>
        </p:spPr>
        <p:txBody>
          <a:bodyPr spcFirstLastPara="1" wrap="square" lIns="90000" tIns="45000" rIns="90000" bIns="450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PY" sz="1800" b="0" i="0" u="none" strike="noStrike" cap="none">
                <a:solidFill>
                  <a:srgbClr val="292934"/>
                </a:solidFill>
                <a:latin typeface="Arial"/>
                <a:ea typeface="Arial"/>
                <a:cs typeface="Arial"/>
                <a:sym typeface="Arial"/>
              </a:rPr>
              <a:t>Proceso</a:t>
            </a:r>
            <a:endParaRPr sz="1800" b="0" i="0" u="none" strike="noStrike" cap="none">
              <a:solidFill>
                <a:schemeClr val="dk1"/>
              </a:solidFill>
              <a:latin typeface="Arial"/>
              <a:ea typeface="Arial"/>
              <a:cs typeface="Arial"/>
              <a:sym typeface="Arial"/>
            </a:endParaRPr>
          </a:p>
        </p:txBody>
      </p:sp>
      <p:cxnSp>
        <p:nvCxnSpPr>
          <p:cNvPr id="356" name="Google Shape;356;p18"/>
          <p:cNvCxnSpPr/>
          <p:nvPr/>
        </p:nvCxnSpPr>
        <p:spPr>
          <a:xfrm>
            <a:off x="3060000" y="4941000"/>
            <a:ext cx="431640" cy="360"/>
          </a:xfrm>
          <a:prstGeom prst="straightConnector1">
            <a:avLst/>
          </a:prstGeom>
          <a:noFill/>
          <a:ln w="44275" cap="flat" cmpd="sng">
            <a:solidFill>
              <a:srgbClr val="292934"/>
            </a:solidFill>
            <a:prstDash val="solid"/>
            <a:round/>
            <a:headEnd type="none" w="sm" len="sm"/>
            <a:tailEnd type="stealth" w="med" len="med"/>
          </a:ln>
        </p:spPr>
      </p:cxnSp>
      <p:cxnSp>
        <p:nvCxnSpPr>
          <p:cNvPr id="357" name="Google Shape;357;p18"/>
          <p:cNvCxnSpPr/>
          <p:nvPr/>
        </p:nvCxnSpPr>
        <p:spPr>
          <a:xfrm>
            <a:off x="5436000" y="4941000"/>
            <a:ext cx="431640" cy="360"/>
          </a:xfrm>
          <a:prstGeom prst="straightConnector1">
            <a:avLst/>
          </a:prstGeom>
          <a:noFill/>
          <a:ln w="44275" cap="flat" cmpd="sng">
            <a:solidFill>
              <a:srgbClr val="292934"/>
            </a:solidFill>
            <a:prstDash val="solid"/>
            <a:round/>
            <a:headEnd type="none" w="sm" len="sm"/>
            <a:tailEnd type="stealth" w="med" len="med"/>
          </a:ln>
        </p:spPr>
      </p:cxnSp>
      <p:sp>
        <p:nvSpPr>
          <p:cNvPr id="358" name="Google Shape;358;p18"/>
          <p:cNvSpPr/>
          <p:nvPr/>
        </p:nvSpPr>
        <p:spPr>
          <a:xfrm>
            <a:off x="1569121" y="4756675"/>
            <a:ext cx="1343700" cy="3648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es-PY" sz="1800" b="0" i="0" u="none" strike="noStrike" cap="none">
                <a:solidFill>
                  <a:srgbClr val="292934"/>
                </a:solidFill>
                <a:latin typeface="Arial"/>
                <a:ea typeface="Arial"/>
                <a:cs typeface="Arial"/>
                <a:sym typeface="Arial"/>
              </a:rPr>
              <a:t>Entrada</a:t>
            </a:r>
            <a:endParaRPr sz="1800" b="0" i="0" u="none" strike="noStrike" cap="none">
              <a:solidFill>
                <a:schemeClr val="dk1"/>
              </a:solidFill>
              <a:latin typeface="Arial"/>
              <a:ea typeface="Arial"/>
              <a:cs typeface="Arial"/>
              <a:sym typeface="Arial"/>
            </a:endParaRPr>
          </a:p>
        </p:txBody>
      </p:sp>
      <p:sp>
        <p:nvSpPr>
          <p:cNvPr id="359" name="Google Shape;359;p18"/>
          <p:cNvSpPr/>
          <p:nvPr/>
        </p:nvSpPr>
        <p:spPr>
          <a:xfrm>
            <a:off x="6173273" y="4765325"/>
            <a:ext cx="1078800" cy="3648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es-PY" sz="1800" b="0" i="0" u="none" strike="noStrike" cap="none">
                <a:solidFill>
                  <a:srgbClr val="292934"/>
                </a:solidFill>
                <a:latin typeface="Arial"/>
                <a:ea typeface="Arial"/>
                <a:cs typeface="Arial"/>
                <a:sym typeface="Arial"/>
              </a:rPr>
              <a:t>Salida</a:t>
            </a:r>
            <a:endParaRPr sz="1800" b="0" i="0" u="none" strike="noStrike" cap="none">
              <a:solidFill>
                <a:schemeClr val="dk1"/>
              </a:solidFill>
              <a:latin typeface="Arial"/>
              <a:ea typeface="Arial"/>
              <a:cs typeface="Arial"/>
              <a:sym typeface="Arial"/>
            </a:endParaRPr>
          </a:p>
        </p:txBody>
      </p:sp>
      <p:sp>
        <p:nvSpPr>
          <p:cNvPr id="360" name="Google Shape;360;p18"/>
          <p:cNvSpPr/>
          <p:nvPr/>
        </p:nvSpPr>
        <p:spPr>
          <a:xfrm>
            <a:off x="2957828" y="5803000"/>
            <a:ext cx="2929200" cy="3648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es-PY" sz="1800" b="0" i="0" u="none" strike="noStrike" cap="none">
                <a:solidFill>
                  <a:srgbClr val="292934"/>
                </a:solidFill>
                <a:latin typeface="Arial"/>
                <a:ea typeface="Arial"/>
                <a:cs typeface="Arial"/>
                <a:sym typeface="Arial"/>
              </a:rPr>
              <a:t>1+2+3= un algoritmo</a:t>
            </a:r>
            <a:endParaRPr sz="1800" b="0" i="0" u="none" strike="noStrike" cap="none">
              <a:solidFill>
                <a:schemeClr val="dk1"/>
              </a:solidFill>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19"/>
          <p:cNvSpPr txBox="1"/>
          <p:nvPr/>
        </p:nvSpPr>
        <p:spPr>
          <a:xfrm>
            <a:off x="290475" y="579418"/>
            <a:ext cx="8229300" cy="9903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Arial"/>
              <a:buNone/>
            </a:pPr>
            <a:r>
              <a:rPr lang="es-PY" sz="2400" b="0" i="0" u="none" strike="noStrike" cap="none">
                <a:solidFill>
                  <a:srgbClr val="D2533C"/>
                </a:solidFill>
                <a:latin typeface="Arial"/>
                <a:ea typeface="Arial"/>
                <a:cs typeface="Arial"/>
                <a:sym typeface="Arial"/>
              </a:rPr>
              <a:t>Algoritmo calcular el área de un triángulo</a:t>
            </a:r>
            <a:endParaRPr sz="2400" b="0" i="0" u="none" strike="noStrike" cap="none">
              <a:solidFill>
                <a:schemeClr val="dk1"/>
              </a:solidFill>
              <a:latin typeface="Arial"/>
              <a:ea typeface="Arial"/>
              <a:cs typeface="Arial"/>
              <a:sym typeface="Arial"/>
            </a:endParaRPr>
          </a:p>
        </p:txBody>
      </p:sp>
      <p:sp>
        <p:nvSpPr>
          <p:cNvPr id="366" name="Google Shape;366;p19"/>
          <p:cNvSpPr/>
          <p:nvPr/>
        </p:nvSpPr>
        <p:spPr>
          <a:xfrm>
            <a:off x="155520" y="-144360"/>
            <a:ext cx="304560" cy="30456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67" name="Google Shape;367;p19"/>
          <p:cNvPicPr preferRelativeResize="0"/>
          <p:nvPr/>
        </p:nvPicPr>
        <p:blipFill rotWithShape="1">
          <a:blip r:embed="rId3">
            <a:alphaModFix/>
          </a:blip>
          <a:srcRect/>
          <a:stretch/>
        </p:blipFill>
        <p:spPr>
          <a:xfrm>
            <a:off x="755640" y="1989000"/>
            <a:ext cx="3026880" cy="3588480"/>
          </a:xfrm>
          <a:prstGeom prst="rect">
            <a:avLst/>
          </a:prstGeom>
          <a:noFill/>
          <a:ln>
            <a:noFill/>
          </a:ln>
        </p:spPr>
      </p:pic>
      <p:sp>
        <p:nvSpPr>
          <p:cNvPr id="368" name="Google Shape;368;p19"/>
          <p:cNvSpPr/>
          <p:nvPr/>
        </p:nvSpPr>
        <p:spPr>
          <a:xfrm>
            <a:off x="5148000" y="1989000"/>
            <a:ext cx="3791880" cy="2889000"/>
          </a:xfrm>
          <a:prstGeom prst="rect">
            <a:avLst/>
          </a:prstGeom>
          <a:noFill/>
          <a:ln>
            <a:noFill/>
          </a:ln>
        </p:spPr>
        <p:txBody>
          <a:bodyPr spcFirstLastPara="1" wrap="square" lIns="90000" tIns="45000" rIns="90000" bIns="45000" anchor="t" anchorCtr="0">
            <a:noAutofit/>
          </a:bodyPr>
          <a:lstStyle/>
          <a:p>
            <a:pPr marL="0" marR="0" lvl="0" indent="0" algn="l" rtl="0">
              <a:lnSpc>
                <a:spcPct val="150000"/>
              </a:lnSpc>
              <a:spcBef>
                <a:spcPts val="0"/>
              </a:spcBef>
              <a:spcAft>
                <a:spcPts val="0"/>
              </a:spcAft>
              <a:buClr>
                <a:srgbClr val="000000"/>
              </a:buClr>
              <a:buSzPts val="1600"/>
              <a:buFont typeface="Arial"/>
              <a:buNone/>
            </a:pPr>
            <a:r>
              <a:rPr lang="es-PY" sz="1600" b="0" i="0" u="none" strike="noStrike" cap="none">
                <a:solidFill>
                  <a:srgbClr val="292934"/>
                </a:solidFill>
                <a:latin typeface="Arial"/>
                <a:ea typeface="Arial"/>
                <a:cs typeface="Arial"/>
                <a:sym typeface="Arial"/>
              </a:rPr>
              <a:t>Entrada: BASE, ALTURA (real) </a:t>
            </a:r>
            <a:endParaRPr sz="1800" b="0" i="0" u="none" strike="noStrike" cap="none">
              <a:solidFill>
                <a:schemeClr val="dk1"/>
              </a:solidFill>
              <a:latin typeface="Arial"/>
              <a:ea typeface="Arial"/>
              <a:cs typeface="Arial"/>
              <a:sym typeface="Arial"/>
            </a:endParaRPr>
          </a:p>
          <a:p>
            <a:pPr marL="0" marR="0" lvl="0" indent="0" algn="l" rtl="0">
              <a:lnSpc>
                <a:spcPct val="150000"/>
              </a:lnSpc>
              <a:spcBef>
                <a:spcPts val="0"/>
              </a:spcBef>
              <a:spcAft>
                <a:spcPts val="0"/>
              </a:spcAft>
              <a:buClr>
                <a:srgbClr val="000000"/>
              </a:buClr>
              <a:buSzPts val="1600"/>
              <a:buFont typeface="Arial"/>
              <a:buNone/>
            </a:pPr>
            <a:r>
              <a:rPr lang="es-PY" sz="1600" b="0" i="0" u="none" strike="noStrike" cap="none">
                <a:solidFill>
                  <a:srgbClr val="292934"/>
                </a:solidFill>
                <a:latin typeface="Arial"/>
                <a:ea typeface="Arial"/>
                <a:cs typeface="Arial"/>
                <a:sym typeface="Arial"/>
              </a:rPr>
              <a:t>Salida: AREA (real)</a:t>
            </a:r>
            <a:endParaRPr sz="1800" b="0" i="0" u="none" strike="noStrike" cap="none">
              <a:solidFill>
                <a:schemeClr val="dk1"/>
              </a:solidFill>
              <a:latin typeface="Arial"/>
              <a:ea typeface="Arial"/>
              <a:cs typeface="Arial"/>
              <a:sym typeface="Arial"/>
            </a:endParaRPr>
          </a:p>
          <a:p>
            <a:pPr marL="0" marR="0" lvl="0" indent="0" algn="l" rtl="0">
              <a:lnSpc>
                <a:spcPct val="15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a:p>
            <a:pPr marL="0" marR="0" lvl="0" indent="0" algn="l" rtl="0">
              <a:lnSpc>
                <a:spcPct val="150000"/>
              </a:lnSpc>
              <a:spcBef>
                <a:spcPts val="0"/>
              </a:spcBef>
              <a:spcAft>
                <a:spcPts val="0"/>
              </a:spcAft>
              <a:buClr>
                <a:srgbClr val="000000"/>
              </a:buClr>
              <a:buSzPts val="1600"/>
              <a:buFont typeface="Arial"/>
              <a:buNone/>
            </a:pPr>
            <a:r>
              <a:rPr lang="es-PY" sz="1600" b="1" i="0" u="none" strike="noStrike" cap="none">
                <a:solidFill>
                  <a:srgbClr val="292934"/>
                </a:solidFill>
                <a:latin typeface="Arial"/>
                <a:ea typeface="Arial"/>
                <a:cs typeface="Arial"/>
                <a:sym typeface="Arial"/>
              </a:rPr>
              <a:t>Pseudo Código</a:t>
            </a:r>
            <a:endParaRPr sz="1800" b="0" i="0" u="none" strike="noStrike" cap="none">
              <a:solidFill>
                <a:schemeClr val="dk1"/>
              </a:solidFill>
              <a:latin typeface="Arial"/>
              <a:ea typeface="Arial"/>
              <a:cs typeface="Arial"/>
              <a:sym typeface="Arial"/>
            </a:endParaRPr>
          </a:p>
          <a:p>
            <a:pPr marL="0" marR="0" lvl="0" indent="0" algn="l" rtl="0">
              <a:lnSpc>
                <a:spcPct val="15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a:p>
            <a:pPr marL="0" marR="0" lvl="0" indent="0" algn="l" rtl="0">
              <a:lnSpc>
                <a:spcPct val="150000"/>
              </a:lnSpc>
              <a:spcBef>
                <a:spcPts val="0"/>
              </a:spcBef>
              <a:spcAft>
                <a:spcPts val="0"/>
              </a:spcAft>
              <a:buClr>
                <a:srgbClr val="000000"/>
              </a:buClr>
              <a:buSzPts val="1600"/>
              <a:buFont typeface="Arial"/>
              <a:buNone/>
            </a:pPr>
            <a:r>
              <a:rPr lang="es-PY" sz="1600" b="0" i="0" u="none" strike="noStrike" cap="none">
                <a:solidFill>
                  <a:srgbClr val="292934"/>
                </a:solidFill>
                <a:latin typeface="Arial"/>
                <a:ea typeface="Arial"/>
                <a:cs typeface="Arial"/>
                <a:sym typeface="Arial"/>
              </a:rPr>
              <a:t>Leer BASE ALTURA</a:t>
            </a:r>
            <a:endParaRPr sz="1800" b="0" i="0" u="none" strike="noStrike" cap="none">
              <a:solidFill>
                <a:schemeClr val="dk1"/>
              </a:solidFill>
              <a:latin typeface="Arial"/>
              <a:ea typeface="Arial"/>
              <a:cs typeface="Arial"/>
              <a:sym typeface="Arial"/>
            </a:endParaRPr>
          </a:p>
          <a:p>
            <a:pPr marL="0" marR="0" lvl="0" indent="0" algn="l" rtl="0">
              <a:lnSpc>
                <a:spcPct val="150000"/>
              </a:lnSpc>
              <a:spcBef>
                <a:spcPts val="0"/>
              </a:spcBef>
              <a:spcAft>
                <a:spcPts val="0"/>
              </a:spcAft>
              <a:buClr>
                <a:srgbClr val="000000"/>
              </a:buClr>
              <a:buSzPts val="1600"/>
              <a:buFont typeface="Arial"/>
              <a:buNone/>
            </a:pPr>
            <a:r>
              <a:rPr lang="es-PY" sz="1600" b="0" i="0" u="none" strike="noStrike" cap="none">
                <a:solidFill>
                  <a:srgbClr val="292934"/>
                </a:solidFill>
                <a:latin typeface="Arial"/>
                <a:ea typeface="Arial"/>
                <a:cs typeface="Arial"/>
                <a:sym typeface="Arial"/>
              </a:rPr>
              <a:t>AREA=  (BASE * ALTURA)/2</a:t>
            </a:r>
            <a:endParaRPr sz="1800" b="0" i="0" u="none" strike="noStrike" cap="none">
              <a:solidFill>
                <a:schemeClr val="dk1"/>
              </a:solidFill>
              <a:latin typeface="Arial"/>
              <a:ea typeface="Arial"/>
              <a:cs typeface="Arial"/>
              <a:sym typeface="Arial"/>
            </a:endParaRPr>
          </a:p>
          <a:p>
            <a:pPr marL="0" marR="0" lvl="0" indent="0" algn="l" rtl="0">
              <a:lnSpc>
                <a:spcPct val="150000"/>
              </a:lnSpc>
              <a:spcBef>
                <a:spcPts val="0"/>
              </a:spcBef>
              <a:spcAft>
                <a:spcPts val="0"/>
              </a:spcAft>
              <a:buClr>
                <a:srgbClr val="000000"/>
              </a:buClr>
              <a:buSzPts val="1600"/>
              <a:buFont typeface="Arial"/>
              <a:buNone/>
            </a:pPr>
            <a:r>
              <a:rPr lang="es-PY" sz="1600" b="0" i="0" u="none" strike="noStrike" cap="none">
                <a:solidFill>
                  <a:srgbClr val="292934"/>
                </a:solidFill>
                <a:latin typeface="Arial"/>
                <a:ea typeface="Arial"/>
                <a:cs typeface="Arial"/>
                <a:sym typeface="Arial"/>
              </a:rPr>
              <a:t>Escribir AREA</a:t>
            </a:r>
            <a:endParaRPr sz="1800" b="0" i="0" u="none" strike="noStrike" cap="none">
              <a:solidFill>
                <a:schemeClr val="dk1"/>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p20"/>
          <p:cNvSpPr txBox="1"/>
          <p:nvPr/>
        </p:nvSpPr>
        <p:spPr>
          <a:xfrm>
            <a:off x="457200" y="533520"/>
            <a:ext cx="8229240" cy="99036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4000"/>
              <a:buFont typeface="Arial"/>
              <a:buNone/>
            </a:pPr>
            <a:r>
              <a:rPr lang="es-PY" sz="4000" b="0" i="0" u="none" strike="noStrike" cap="none">
                <a:solidFill>
                  <a:srgbClr val="D2533C"/>
                </a:solidFill>
                <a:latin typeface="Arial"/>
                <a:ea typeface="Arial"/>
                <a:cs typeface="Arial"/>
                <a:sym typeface="Arial"/>
              </a:rPr>
              <a:t>Ejemplo en PSeInt</a:t>
            </a:r>
            <a:endParaRPr sz="1800" b="0" i="0" u="none" strike="noStrike" cap="none">
              <a:solidFill>
                <a:schemeClr val="dk1"/>
              </a:solidFill>
              <a:latin typeface="Arial"/>
              <a:ea typeface="Arial"/>
              <a:cs typeface="Arial"/>
              <a:sym typeface="Arial"/>
            </a:endParaRPr>
          </a:p>
        </p:txBody>
      </p:sp>
      <p:pic>
        <p:nvPicPr>
          <p:cNvPr id="374" name="Google Shape;374;p20"/>
          <p:cNvPicPr preferRelativeResize="0"/>
          <p:nvPr/>
        </p:nvPicPr>
        <p:blipFill rotWithShape="1">
          <a:blip r:embed="rId3">
            <a:alphaModFix/>
          </a:blip>
          <a:srcRect/>
          <a:stretch/>
        </p:blipFill>
        <p:spPr>
          <a:xfrm>
            <a:off x="539640" y="1628640"/>
            <a:ext cx="7743600" cy="479088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Google Shape;392;p23"/>
          <p:cNvSpPr txBox="1"/>
          <p:nvPr/>
        </p:nvSpPr>
        <p:spPr>
          <a:xfrm>
            <a:off x="294325" y="274725"/>
            <a:ext cx="6740218" cy="121004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4000"/>
              <a:buFont typeface="Arial"/>
              <a:buNone/>
            </a:pPr>
            <a:r>
              <a:rPr lang="es-PY" sz="4000" b="0" i="0" u="none" strike="noStrike" cap="none">
                <a:solidFill>
                  <a:srgbClr val="D2533C"/>
                </a:solidFill>
                <a:latin typeface="Arial"/>
                <a:ea typeface="Arial"/>
                <a:cs typeface="Arial"/>
                <a:sym typeface="Arial"/>
              </a:rPr>
              <a:t>Lenguaje de programación</a:t>
            </a:r>
            <a:endParaRPr sz="1400" b="0" i="0" u="none" strike="noStrike" cap="none">
              <a:solidFill>
                <a:srgbClr val="000000"/>
              </a:solidFill>
              <a:latin typeface="Arial"/>
              <a:ea typeface="Arial"/>
              <a:cs typeface="Arial"/>
              <a:sym typeface="Arial"/>
            </a:endParaRPr>
          </a:p>
        </p:txBody>
      </p:sp>
      <p:pic>
        <p:nvPicPr>
          <p:cNvPr id="393" name="Google Shape;393;p23"/>
          <p:cNvPicPr preferRelativeResize="0"/>
          <p:nvPr/>
        </p:nvPicPr>
        <p:blipFill rotWithShape="1">
          <a:blip r:embed="rId3">
            <a:alphaModFix/>
          </a:blip>
          <a:srcRect/>
          <a:stretch/>
        </p:blipFill>
        <p:spPr>
          <a:xfrm>
            <a:off x="172244" y="1931377"/>
            <a:ext cx="5073951" cy="2849838"/>
          </a:xfrm>
          <a:prstGeom prst="rect">
            <a:avLst/>
          </a:prstGeom>
          <a:noFill/>
          <a:ln>
            <a:noFill/>
          </a:ln>
        </p:spPr>
      </p:pic>
      <p:pic>
        <p:nvPicPr>
          <p:cNvPr id="394" name="Google Shape;394;p23"/>
          <p:cNvPicPr preferRelativeResize="0"/>
          <p:nvPr/>
        </p:nvPicPr>
        <p:blipFill rotWithShape="1">
          <a:blip r:embed="rId4">
            <a:alphaModFix/>
          </a:blip>
          <a:srcRect/>
          <a:stretch/>
        </p:blipFill>
        <p:spPr>
          <a:xfrm>
            <a:off x="4523203" y="1288008"/>
            <a:ext cx="3019425" cy="1514475"/>
          </a:xfrm>
          <a:prstGeom prst="rect">
            <a:avLst/>
          </a:prstGeom>
          <a:noFill/>
          <a:ln>
            <a:noFill/>
          </a:ln>
        </p:spPr>
      </p:pic>
      <p:sp>
        <p:nvSpPr>
          <p:cNvPr id="395" name="Google Shape;395;p23"/>
          <p:cNvSpPr txBox="1"/>
          <p:nvPr/>
        </p:nvSpPr>
        <p:spPr>
          <a:xfrm>
            <a:off x="406720" y="1955604"/>
            <a:ext cx="3000000" cy="543824"/>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s-PY" sz="1800" b="1" i="0" u="none" strike="noStrike" cap="none">
                <a:solidFill>
                  <a:srgbClr val="292934"/>
                </a:solidFill>
                <a:latin typeface="Arial"/>
                <a:ea typeface="Arial"/>
                <a:cs typeface="Arial"/>
                <a:sym typeface="Arial"/>
              </a:rPr>
              <a:t>Idioma Inglés</a:t>
            </a:r>
            <a:endParaRPr sz="1800" b="0" i="0" u="none" strike="noStrike" cap="none">
              <a:solidFill>
                <a:schemeClr val="dk1"/>
              </a:solidFill>
              <a:latin typeface="Arial"/>
              <a:ea typeface="Arial"/>
              <a:cs typeface="Arial"/>
              <a:sym typeface="Arial"/>
            </a:endParaRPr>
          </a:p>
        </p:txBody>
      </p:sp>
      <p:sp>
        <p:nvSpPr>
          <p:cNvPr id="396" name="Google Shape;396;p23"/>
          <p:cNvSpPr txBox="1"/>
          <p:nvPr/>
        </p:nvSpPr>
        <p:spPr>
          <a:xfrm>
            <a:off x="5691100" y="4067050"/>
            <a:ext cx="3000000" cy="3000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s-PY" sz="1800" b="1" i="0" u="none" strike="noStrike" cap="none">
                <a:solidFill>
                  <a:srgbClr val="292934"/>
                </a:solidFill>
                <a:latin typeface="Arial"/>
                <a:ea typeface="Arial"/>
                <a:cs typeface="Arial"/>
                <a:sym typeface="Arial"/>
              </a:rPr>
              <a:t>data types</a:t>
            </a:r>
            <a:endParaRPr sz="1800" b="1" i="0" u="none" strike="noStrike" cap="none">
              <a:solidFill>
                <a:srgbClr val="292934"/>
              </a:solidFill>
              <a:latin typeface="Arial"/>
              <a:ea typeface="Arial"/>
              <a:cs typeface="Arial"/>
              <a:sym typeface="Arial"/>
            </a:endParaRPr>
          </a:p>
          <a:p>
            <a:pPr marL="0" marR="0" lvl="0" indent="457200" algn="l" rtl="0">
              <a:lnSpc>
                <a:spcPct val="100000"/>
              </a:lnSpc>
              <a:spcBef>
                <a:spcPts val="0"/>
              </a:spcBef>
              <a:spcAft>
                <a:spcPts val="0"/>
              </a:spcAft>
              <a:buClr>
                <a:srgbClr val="000000"/>
              </a:buClr>
              <a:buSzPts val="1800"/>
              <a:buFont typeface="Arial"/>
              <a:buNone/>
            </a:pPr>
            <a:r>
              <a:rPr lang="es-PY" sz="1800" b="1" i="0" u="none" strike="noStrike" cap="none">
                <a:solidFill>
                  <a:srgbClr val="292934"/>
                </a:solidFill>
                <a:latin typeface="Arial"/>
                <a:ea typeface="Arial"/>
                <a:cs typeface="Arial"/>
                <a:sym typeface="Arial"/>
              </a:rPr>
              <a:t>float, int, char</a:t>
            </a:r>
            <a:endParaRPr sz="1800" b="1" i="0" u="none" strike="noStrike" cap="none">
              <a:solidFill>
                <a:srgbClr val="292934"/>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s-PY" sz="1800" b="1" i="0" u="none" strike="noStrike" cap="none">
                <a:solidFill>
                  <a:srgbClr val="292934"/>
                </a:solidFill>
                <a:latin typeface="Arial"/>
                <a:ea typeface="Arial"/>
                <a:cs typeface="Arial"/>
                <a:sym typeface="Arial"/>
              </a:rPr>
              <a:t>flow control</a:t>
            </a:r>
            <a:endParaRPr sz="1800" b="1" i="0" u="none" strike="noStrike" cap="none">
              <a:solidFill>
                <a:srgbClr val="292934"/>
              </a:solidFill>
              <a:latin typeface="Arial"/>
              <a:ea typeface="Arial"/>
              <a:cs typeface="Arial"/>
              <a:sym typeface="Arial"/>
            </a:endParaRPr>
          </a:p>
          <a:p>
            <a:pPr marL="457200" marR="0" lvl="0" indent="0" algn="l" rtl="0">
              <a:lnSpc>
                <a:spcPct val="100000"/>
              </a:lnSpc>
              <a:spcBef>
                <a:spcPts val="0"/>
              </a:spcBef>
              <a:spcAft>
                <a:spcPts val="0"/>
              </a:spcAft>
              <a:buClr>
                <a:srgbClr val="000000"/>
              </a:buClr>
              <a:buSzPts val="1800"/>
              <a:buFont typeface="Arial"/>
              <a:buNone/>
            </a:pPr>
            <a:r>
              <a:rPr lang="es-PY" sz="1800" b="1" i="0" u="none" strike="noStrike" cap="none">
                <a:solidFill>
                  <a:srgbClr val="292934"/>
                </a:solidFill>
                <a:latin typeface="Arial"/>
                <a:ea typeface="Arial"/>
                <a:cs typeface="Arial"/>
                <a:sym typeface="Arial"/>
              </a:rPr>
              <a:t>if, for, while </a:t>
            </a:r>
            <a:endParaRPr sz="1800" b="1" i="0" u="none" strike="noStrike" cap="none">
              <a:solidFill>
                <a:srgbClr val="292934"/>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rgbClr val="292934"/>
              </a:solidFill>
              <a:latin typeface="Arial"/>
              <a:ea typeface="Arial"/>
              <a:cs typeface="Arial"/>
              <a:sym typeface="Arial"/>
            </a:endParaRPr>
          </a:p>
        </p:txBody>
      </p:sp>
      <p:pic>
        <p:nvPicPr>
          <p:cNvPr id="397" name="Google Shape;397;p23"/>
          <p:cNvPicPr preferRelativeResize="0"/>
          <p:nvPr/>
        </p:nvPicPr>
        <p:blipFill rotWithShape="1">
          <a:blip r:embed="rId5">
            <a:alphaModFix/>
          </a:blip>
          <a:srcRect/>
          <a:stretch/>
        </p:blipFill>
        <p:spPr>
          <a:xfrm>
            <a:off x="5609333" y="2499428"/>
            <a:ext cx="3182957" cy="4260520"/>
          </a:xfrm>
          <a:prstGeom prst="rect">
            <a:avLst/>
          </a:prstGeom>
          <a:noFill/>
          <a:ln>
            <a:noFill/>
          </a:ln>
        </p:spPr>
      </p:pic>
      <p:pic>
        <p:nvPicPr>
          <p:cNvPr id="398" name="Google Shape;398;p23"/>
          <p:cNvPicPr preferRelativeResize="0"/>
          <p:nvPr/>
        </p:nvPicPr>
        <p:blipFill rotWithShape="1">
          <a:blip r:embed="rId6">
            <a:alphaModFix/>
          </a:blip>
          <a:srcRect/>
          <a:stretch/>
        </p:blipFill>
        <p:spPr>
          <a:xfrm>
            <a:off x="6417375" y="4401824"/>
            <a:ext cx="1631156" cy="1011317"/>
          </a:xfrm>
          <a:prstGeom prst="rect">
            <a:avLst/>
          </a:prstGeom>
          <a:noFill/>
          <a:ln>
            <a:noFill/>
          </a:ln>
        </p:spPr>
      </p:pic>
      <p:pic>
        <p:nvPicPr>
          <p:cNvPr id="399" name="Google Shape;399;p23"/>
          <p:cNvPicPr preferRelativeResize="0"/>
          <p:nvPr/>
        </p:nvPicPr>
        <p:blipFill rotWithShape="1">
          <a:blip r:embed="rId7">
            <a:alphaModFix/>
          </a:blip>
          <a:srcRect l="29714" r="33429"/>
          <a:stretch/>
        </p:blipFill>
        <p:spPr>
          <a:xfrm>
            <a:off x="7648273" y="739797"/>
            <a:ext cx="1167897" cy="1980446"/>
          </a:xfrm>
          <a:prstGeom prst="rect">
            <a:avLst/>
          </a:prstGeom>
          <a:noFill/>
          <a:ln>
            <a:noFill/>
          </a:ln>
        </p:spPr>
      </p:pic>
      <p:sp>
        <p:nvSpPr>
          <p:cNvPr id="3" name="CuadroTexto 2">
            <a:extLst>
              <a:ext uri="{FF2B5EF4-FFF2-40B4-BE49-F238E27FC236}">
                <a16:creationId xmlns:a16="http://schemas.microsoft.com/office/drawing/2014/main" id="{82B1C29F-50D4-6E3E-E679-3C8BA9A1D880}"/>
              </a:ext>
            </a:extLst>
          </p:cNvPr>
          <p:cNvSpPr txBox="1"/>
          <p:nvPr/>
        </p:nvSpPr>
        <p:spPr>
          <a:xfrm>
            <a:off x="452900" y="4907482"/>
            <a:ext cx="4572000" cy="1508105"/>
          </a:xfrm>
          <a:prstGeom prst="rect">
            <a:avLst/>
          </a:prstGeom>
          <a:noFill/>
        </p:spPr>
        <p:txBody>
          <a:bodyPr wrap="square">
            <a:spAutoFit/>
          </a:bodyPr>
          <a:lstStyle/>
          <a:p>
            <a:pPr algn="l"/>
            <a:endParaRPr lang="en-US" sz="800" b="0" i="0" u="none" strike="noStrike" baseline="0" dirty="0">
              <a:solidFill>
                <a:srgbClr val="000000"/>
              </a:solidFill>
              <a:latin typeface="Calibri" panose="020F0502020204030204" pitchFamily="34" charset="0"/>
            </a:endParaRPr>
          </a:p>
          <a:p>
            <a:r>
              <a:rPr lang="es-ES" sz="1400" b="0" i="0" u="none" strike="noStrike" baseline="0" dirty="0">
                <a:solidFill>
                  <a:srgbClr val="000000"/>
                </a:solidFill>
                <a:latin typeface="Calibri" panose="020F0502020204030204" pitchFamily="34" charset="0"/>
              </a:rPr>
              <a:t>Es un lenguaje de programación de propósito general. Es multiparadigma (POO, funcional, concurrente, reflectivo, </a:t>
            </a:r>
            <a:r>
              <a:rPr lang="es-ES" sz="1400" b="0" i="0" u="none" strike="noStrike" baseline="0" dirty="0" err="1">
                <a:solidFill>
                  <a:srgbClr val="000000"/>
                </a:solidFill>
                <a:latin typeface="Calibri" panose="020F0502020204030204" pitchFamily="34" charset="0"/>
              </a:rPr>
              <a:t>etc</a:t>
            </a:r>
            <a:r>
              <a:rPr lang="es-ES" sz="1400" b="0" i="0" u="none" strike="noStrike" baseline="0" dirty="0">
                <a:solidFill>
                  <a:srgbClr val="000000"/>
                </a:solidFill>
                <a:latin typeface="Calibri" panose="020F0502020204030204" pitchFamily="34" charset="0"/>
              </a:rPr>
              <a:t>)</a:t>
            </a:r>
          </a:p>
          <a:p>
            <a:r>
              <a:rPr lang="en-US" sz="1400" b="0" i="0" u="none" strike="noStrike" baseline="0" dirty="0">
                <a:solidFill>
                  <a:srgbClr val="000000"/>
                </a:solidFill>
                <a:latin typeface="Arial" panose="020B0604020202020204" pitchFamily="34" charset="0"/>
              </a:rPr>
              <a:t>•</a:t>
            </a:r>
            <a:r>
              <a:rPr lang="en-US" sz="1400" b="0" i="0" u="none" strike="noStrike" baseline="0" dirty="0">
                <a:solidFill>
                  <a:srgbClr val="000000"/>
                </a:solidFill>
                <a:latin typeface="Calibri" panose="020F0502020204030204" pitchFamily="34" charset="0"/>
              </a:rPr>
              <a:t>Es </a:t>
            </a:r>
            <a:r>
              <a:rPr lang="en-US" sz="1400" b="0" i="0" u="none" strike="noStrike" baseline="0" dirty="0" err="1">
                <a:solidFill>
                  <a:srgbClr val="000000"/>
                </a:solidFill>
                <a:latin typeface="Calibri" panose="020F0502020204030204" pitchFamily="34" charset="0"/>
              </a:rPr>
              <a:t>multiplataforma</a:t>
            </a:r>
            <a:r>
              <a:rPr lang="en-US" sz="1400" b="0" i="0" u="none" strike="noStrike" baseline="0" dirty="0">
                <a:solidFill>
                  <a:srgbClr val="000000"/>
                </a:solidFill>
                <a:latin typeface="Calibri" panose="020F0502020204030204" pitchFamily="34" charset="0"/>
              </a:rPr>
              <a:t>, portable.</a:t>
            </a:r>
          </a:p>
          <a:p>
            <a:r>
              <a:rPr lang="es-ES" sz="1400" b="0" i="0" u="none" strike="noStrike" baseline="0" dirty="0">
                <a:solidFill>
                  <a:srgbClr val="000000"/>
                </a:solidFill>
                <a:latin typeface="Arial" panose="020B0604020202020204" pitchFamily="34" charset="0"/>
              </a:rPr>
              <a:t>•</a:t>
            </a:r>
            <a:r>
              <a:rPr lang="es-ES" sz="1400" b="0" i="0" u="none" strike="noStrike" baseline="0" dirty="0">
                <a:solidFill>
                  <a:srgbClr val="000000"/>
                </a:solidFill>
                <a:latin typeface="Calibri" panose="020F0502020204030204" pitchFamily="34" charset="0"/>
              </a:rPr>
              <a:t>Es libre y de fuente abierta.</a:t>
            </a:r>
          </a:p>
          <a:p>
            <a:r>
              <a:rPr lang="es-ES" sz="1400" b="0" i="0" u="none" strike="noStrike" baseline="0" dirty="0">
                <a:solidFill>
                  <a:srgbClr val="000000"/>
                </a:solidFill>
                <a:latin typeface="Arial" panose="020B0604020202020204" pitchFamily="34" charset="0"/>
              </a:rPr>
              <a:t>•</a:t>
            </a:r>
            <a:r>
              <a:rPr lang="es-ES" sz="1400" b="0" i="0" u="none" strike="noStrike" baseline="0" dirty="0">
                <a:solidFill>
                  <a:srgbClr val="000000"/>
                </a:solidFill>
                <a:latin typeface="Calibri" panose="020F0502020204030204" pitchFamily="34" charset="0"/>
              </a:rPr>
              <a:t>Es interpretado. De sintaxis sencilla y código compacto.</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94"/>
                                        </p:tgtEl>
                                        <p:attrNameLst>
                                          <p:attrName>style.visibility</p:attrName>
                                        </p:attrNameLst>
                                      </p:cBhvr>
                                      <p:to>
                                        <p:strVal val="visible"/>
                                      </p:to>
                                    </p:set>
                                    <p:animEffect transition="in" filter="fade">
                                      <p:cBhvr>
                                        <p:cTn id="7" dur="1000"/>
                                        <p:tgtEl>
                                          <p:spTgt spid="394"/>
                                        </p:tgtEl>
                                      </p:cBhvr>
                                    </p:animEffect>
                                  </p:childTnLst>
                                </p:cTn>
                              </p:par>
                              <p:par>
                                <p:cTn id="8" presetID="10" presetClass="entr" presetSubtype="0" fill="hold" nodeType="withEffect">
                                  <p:stCondLst>
                                    <p:cond delay="0"/>
                                  </p:stCondLst>
                                  <p:childTnLst>
                                    <p:set>
                                      <p:cBhvr>
                                        <p:cTn id="9" dur="1" fill="hold">
                                          <p:stCondLst>
                                            <p:cond delay="0"/>
                                          </p:stCondLst>
                                        </p:cTn>
                                        <p:tgtEl>
                                          <p:spTgt spid="396"/>
                                        </p:tgtEl>
                                        <p:attrNameLst>
                                          <p:attrName>style.visibility</p:attrName>
                                        </p:attrNameLst>
                                      </p:cBhvr>
                                      <p:to>
                                        <p:strVal val="visible"/>
                                      </p:to>
                                    </p:set>
                                    <p:animEffect transition="in" filter="fade">
                                      <p:cBhvr>
                                        <p:cTn id="10" dur="1000"/>
                                        <p:tgtEl>
                                          <p:spTgt spid="3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Google Shape;379;p21"/>
          <p:cNvSpPr txBox="1"/>
          <p:nvPr/>
        </p:nvSpPr>
        <p:spPr>
          <a:xfrm>
            <a:off x="268200" y="459000"/>
            <a:ext cx="8229240" cy="99036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4000"/>
              <a:buFont typeface="Arial"/>
              <a:buNone/>
            </a:pPr>
            <a:r>
              <a:rPr lang="es-PY" sz="4000" b="0" i="0" u="none" strike="noStrike" cap="none">
                <a:solidFill>
                  <a:srgbClr val="D2533C"/>
                </a:solidFill>
                <a:latin typeface="Arial"/>
                <a:ea typeface="Arial"/>
                <a:cs typeface="Arial"/>
                <a:sym typeface="Arial"/>
              </a:rPr>
              <a:t>Programa</a:t>
            </a:r>
            <a:endParaRPr sz="1800" b="0" i="0" u="none" strike="noStrike" cap="none">
              <a:solidFill>
                <a:schemeClr val="dk1"/>
              </a:solidFill>
              <a:latin typeface="Arial"/>
              <a:ea typeface="Arial"/>
              <a:cs typeface="Arial"/>
              <a:sym typeface="Arial"/>
            </a:endParaRPr>
          </a:p>
        </p:txBody>
      </p:sp>
      <p:sp>
        <p:nvSpPr>
          <p:cNvPr id="380" name="Google Shape;380;p21"/>
          <p:cNvSpPr/>
          <p:nvPr/>
        </p:nvSpPr>
        <p:spPr>
          <a:xfrm>
            <a:off x="539640" y="1340640"/>
            <a:ext cx="8064360" cy="70020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s-PY" sz="2000" b="0" i="0" u="none" strike="noStrike" cap="none">
                <a:solidFill>
                  <a:srgbClr val="292934"/>
                </a:solidFill>
                <a:latin typeface="Arial"/>
                <a:ea typeface="Arial"/>
                <a:cs typeface="Arial"/>
                <a:sym typeface="Arial"/>
              </a:rPr>
              <a:t>Una instancia de un algoritmo. Es la representación concreta de un algoritmo en algún lenguaje de programación.</a:t>
            </a:r>
            <a:endParaRPr sz="1800" b="0" i="0" u="none" strike="noStrike" cap="none">
              <a:solidFill>
                <a:schemeClr val="dk1"/>
              </a:solidFill>
              <a:latin typeface="Arial"/>
              <a:ea typeface="Arial"/>
              <a:cs typeface="Arial"/>
              <a:sym typeface="Arial"/>
            </a:endParaRPr>
          </a:p>
        </p:txBody>
      </p:sp>
      <p:sp>
        <p:nvSpPr>
          <p:cNvPr id="381" name="Google Shape;381;p21"/>
          <p:cNvSpPr/>
          <p:nvPr/>
        </p:nvSpPr>
        <p:spPr>
          <a:xfrm>
            <a:off x="827640" y="2709000"/>
            <a:ext cx="7920360" cy="3930840"/>
          </a:xfrm>
          <a:prstGeom prst="rect">
            <a:avLst/>
          </a:prstGeom>
          <a:noFill/>
          <a:ln>
            <a:noFill/>
          </a:ln>
        </p:spPr>
        <p:txBody>
          <a:bodyPr spcFirstLastPara="1" wrap="square" lIns="90000" tIns="45000" rIns="90000" bIns="45000" anchor="t" anchorCtr="0">
            <a:noAutofit/>
          </a:bodyPr>
          <a:lstStyle/>
          <a:p>
            <a:pPr marL="0" marR="0" lvl="0" indent="0" algn="just" rtl="0">
              <a:lnSpc>
                <a:spcPct val="100000"/>
              </a:lnSpc>
              <a:spcBef>
                <a:spcPts val="0"/>
              </a:spcBef>
              <a:spcAft>
                <a:spcPts val="0"/>
              </a:spcAft>
              <a:buClr>
                <a:srgbClr val="000000"/>
              </a:buClr>
              <a:buSzPts val="1800"/>
              <a:buFont typeface="Arial"/>
              <a:buNone/>
            </a:pPr>
            <a:r>
              <a:rPr lang="es-PY" sz="1800" b="0" i="0" u="none" strike="noStrike" cap="none">
                <a:solidFill>
                  <a:srgbClr val="292934"/>
                </a:solidFill>
                <a:latin typeface="Arial"/>
                <a:ea typeface="Arial"/>
                <a:cs typeface="Arial"/>
                <a:sym typeface="Arial"/>
              </a:rPr>
              <a:t>♦ Medio para comunicar el algoritmo a la computadora. Es un conjunto de símbolos y las reglas para combinarlos.</a:t>
            </a:r>
            <a:endParaRPr sz="1800" b="0" i="0" u="none" strike="noStrike" cap="none">
              <a:solidFill>
                <a:schemeClr val="dk1"/>
              </a:solidFill>
              <a:latin typeface="Arial"/>
              <a:ea typeface="Arial"/>
              <a:cs typeface="Arial"/>
              <a:sym typeface="Arial"/>
            </a:endParaRPr>
          </a:p>
          <a:p>
            <a:pPr marL="0" marR="0" lvl="0" indent="0" algn="just" rtl="0">
              <a:lnSpc>
                <a:spcPct val="100000"/>
              </a:lnSpc>
              <a:spcBef>
                <a:spcPts val="0"/>
              </a:spcBef>
              <a:spcAft>
                <a:spcPts val="0"/>
              </a:spcAft>
              <a:buClr>
                <a:srgbClr val="000000"/>
              </a:buClr>
              <a:buSzPts val="1800"/>
              <a:buFont typeface="Arial"/>
              <a:buNone/>
            </a:pPr>
            <a:r>
              <a:rPr lang="es-PY" sz="1800" b="0" i="0" u="none" strike="noStrike" cap="none">
                <a:solidFill>
                  <a:srgbClr val="292934"/>
                </a:solidFill>
                <a:latin typeface="Arial"/>
                <a:ea typeface="Arial"/>
                <a:cs typeface="Arial"/>
                <a:sym typeface="Arial"/>
              </a:rPr>
              <a:t>♦ Existen tres estrategias de traslación de los lenguajes de</a:t>
            </a:r>
            <a:endParaRPr sz="1800" b="0" i="0" u="none" strike="noStrike" cap="none">
              <a:solidFill>
                <a:schemeClr val="dk1"/>
              </a:solidFill>
              <a:latin typeface="Arial"/>
              <a:ea typeface="Arial"/>
              <a:cs typeface="Arial"/>
              <a:sym typeface="Arial"/>
            </a:endParaRPr>
          </a:p>
          <a:p>
            <a:pPr marL="0" marR="0" lvl="0" indent="0" algn="just" rtl="0">
              <a:lnSpc>
                <a:spcPct val="100000"/>
              </a:lnSpc>
              <a:spcBef>
                <a:spcPts val="0"/>
              </a:spcBef>
              <a:spcAft>
                <a:spcPts val="0"/>
              </a:spcAft>
              <a:buClr>
                <a:srgbClr val="000000"/>
              </a:buClr>
              <a:buSzPts val="1800"/>
              <a:buFont typeface="Arial"/>
              <a:buNone/>
            </a:pPr>
            <a:r>
              <a:rPr lang="es-PY" sz="1800" b="0" i="0" u="none" strike="noStrike" cap="none">
                <a:solidFill>
                  <a:srgbClr val="292934"/>
                </a:solidFill>
                <a:latin typeface="Arial"/>
                <a:ea typeface="Arial"/>
                <a:cs typeface="Arial"/>
                <a:sym typeface="Arial"/>
              </a:rPr>
              <a:t>programación a ejecución en máquina:</a:t>
            </a:r>
            <a:endParaRPr sz="1800" b="0" i="0" u="none" strike="noStrike" cap="none">
              <a:solidFill>
                <a:schemeClr val="dk1"/>
              </a:solidFill>
              <a:latin typeface="Arial"/>
              <a:ea typeface="Arial"/>
              <a:cs typeface="Arial"/>
              <a:sym typeface="Arial"/>
            </a:endParaRPr>
          </a:p>
          <a:p>
            <a:pPr marL="0" marR="0" lvl="0" indent="0" algn="just" rtl="0">
              <a:lnSpc>
                <a:spcPct val="100000"/>
              </a:lnSpc>
              <a:spcBef>
                <a:spcPts val="0"/>
              </a:spcBef>
              <a:spcAft>
                <a:spcPts val="0"/>
              </a:spcAft>
              <a:buClr>
                <a:srgbClr val="000000"/>
              </a:buClr>
              <a:buSzPts val="1800"/>
              <a:buFont typeface="Arial"/>
              <a:buNone/>
            </a:pPr>
            <a:r>
              <a:rPr lang="es-PY" sz="1800" b="0" i="0" u="none" strike="noStrike" cap="none">
                <a:solidFill>
                  <a:srgbClr val="292934"/>
                </a:solidFill>
                <a:latin typeface="Arial"/>
                <a:ea typeface="Arial"/>
                <a:cs typeface="Arial"/>
                <a:sym typeface="Arial"/>
              </a:rPr>
              <a:t>▪ </a:t>
            </a:r>
            <a:r>
              <a:rPr lang="es-PY" sz="1800" b="1" i="0" u="none" strike="noStrike" cap="none">
                <a:solidFill>
                  <a:srgbClr val="292934"/>
                </a:solidFill>
                <a:latin typeface="Arial"/>
                <a:ea typeface="Arial"/>
                <a:cs typeface="Arial"/>
                <a:sym typeface="Arial"/>
              </a:rPr>
              <a:t>Intérpretado: </a:t>
            </a:r>
            <a:r>
              <a:rPr lang="es-PY" sz="1800" b="0" i="0" u="none" strike="noStrike" cap="none">
                <a:solidFill>
                  <a:srgbClr val="292934"/>
                </a:solidFill>
                <a:latin typeface="Arial"/>
                <a:ea typeface="Arial"/>
                <a:cs typeface="Arial"/>
                <a:sym typeface="Arial"/>
              </a:rPr>
              <a:t>basado en un software que “comprende” el LP, lee una instrucción a la vez y lo ejecuta. Siempre se necesita el código original. (Por ejemplo Matlab, Python, R, Javascript, etc)</a:t>
            </a:r>
            <a:endParaRPr sz="1800" b="0" i="0" u="none" strike="noStrike" cap="none">
              <a:solidFill>
                <a:schemeClr val="dk1"/>
              </a:solidFill>
              <a:latin typeface="Arial"/>
              <a:ea typeface="Arial"/>
              <a:cs typeface="Arial"/>
              <a:sym typeface="Arial"/>
            </a:endParaRPr>
          </a:p>
          <a:p>
            <a:pPr marL="0" marR="0" lvl="0" indent="0" algn="just" rtl="0">
              <a:lnSpc>
                <a:spcPct val="100000"/>
              </a:lnSpc>
              <a:spcBef>
                <a:spcPts val="0"/>
              </a:spcBef>
              <a:spcAft>
                <a:spcPts val="0"/>
              </a:spcAft>
              <a:buClr>
                <a:srgbClr val="000000"/>
              </a:buClr>
              <a:buSzPts val="1800"/>
              <a:buFont typeface="Arial"/>
              <a:buNone/>
            </a:pPr>
            <a:r>
              <a:rPr lang="es-PY" sz="1800" b="1" i="0" u="none" strike="noStrike" cap="none">
                <a:solidFill>
                  <a:srgbClr val="292934"/>
                </a:solidFill>
                <a:latin typeface="Arial"/>
                <a:ea typeface="Arial"/>
                <a:cs typeface="Arial"/>
                <a:sym typeface="Arial"/>
              </a:rPr>
              <a:t>▪ Compilados: </a:t>
            </a:r>
            <a:r>
              <a:rPr lang="es-PY" sz="1800" b="0" i="0" u="none" strike="noStrike" cap="none">
                <a:solidFill>
                  <a:srgbClr val="292934"/>
                </a:solidFill>
                <a:latin typeface="Arial"/>
                <a:ea typeface="Arial"/>
                <a:cs typeface="Arial"/>
                <a:sym typeface="Arial"/>
              </a:rPr>
              <a:t>convierte todo el programa escrito en el LP en otro equivalente entendible por la máquina. El resultado es usualmente independiente al programa original (Por ejemplo C, C++,Fortran, Pascal, etc).</a:t>
            </a:r>
            <a:endParaRPr sz="1800" b="0" i="0" u="none" strike="noStrike" cap="none">
              <a:solidFill>
                <a:schemeClr val="dk1"/>
              </a:solidFill>
              <a:latin typeface="Arial"/>
              <a:ea typeface="Arial"/>
              <a:cs typeface="Arial"/>
              <a:sym typeface="Arial"/>
            </a:endParaRPr>
          </a:p>
          <a:p>
            <a:pPr marL="0" marR="0" lvl="0" indent="0" algn="just" rtl="0">
              <a:lnSpc>
                <a:spcPct val="100000"/>
              </a:lnSpc>
              <a:spcBef>
                <a:spcPts val="0"/>
              </a:spcBef>
              <a:spcAft>
                <a:spcPts val="0"/>
              </a:spcAft>
              <a:buClr>
                <a:srgbClr val="000000"/>
              </a:buClr>
              <a:buSzPts val="1800"/>
              <a:buFont typeface="Arial"/>
              <a:buNone/>
            </a:pPr>
            <a:r>
              <a:rPr lang="es-PY" sz="1800" b="0" i="0" u="none" strike="noStrike" cap="none">
                <a:solidFill>
                  <a:srgbClr val="292934"/>
                </a:solidFill>
                <a:latin typeface="Arial"/>
                <a:ea typeface="Arial"/>
                <a:cs typeface="Arial"/>
                <a:sym typeface="Arial"/>
              </a:rPr>
              <a:t>▪ </a:t>
            </a:r>
            <a:r>
              <a:rPr lang="es-PY" sz="1800" b="1" i="0" u="none" strike="noStrike" cap="none">
                <a:solidFill>
                  <a:srgbClr val="292934"/>
                </a:solidFill>
                <a:latin typeface="Arial"/>
                <a:ea typeface="Arial"/>
                <a:cs typeface="Arial"/>
                <a:sym typeface="Arial"/>
              </a:rPr>
              <a:t>Híbridos</a:t>
            </a:r>
            <a:r>
              <a:rPr lang="es-PY" sz="1800" b="0" i="0" u="none" strike="noStrike" cap="none">
                <a:solidFill>
                  <a:srgbClr val="292934"/>
                </a:solidFill>
                <a:latin typeface="Arial"/>
                <a:ea typeface="Arial"/>
                <a:cs typeface="Arial"/>
                <a:sym typeface="Arial"/>
              </a:rPr>
              <a:t> ( generadores de código intermedio): traslada el programa original a un programa equivalente que luego es interpretado (Por ejemplo Java)</a:t>
            </a:r>
            <a:endParaRPr sz="1800" b="0" i="0" u="none" strike="noStrike" cap="none">
              <a:solidFill>
                <a:schemeClr val="dk1"/>
              </a:solidFill>
              <a:latin typeface="Arial"/>
              <a:ea typeface="Arial"/>
              <a:cs typeface="Arial"/>
              <a:sym typeface="Arial"/>
            </a:endParaRPr>
          </a:p>
        </p:txBody>
      </p:sp>
      <p:sp>
        <p:nvSpPr>
          <p:cNvPr id="382" name="Google Shape;382;p21"/>
          <p:cNvSpPr/>
          <p:nvPr/>
        </p:nvSpPr>
        <p:spPr>
          <a:xfrm>
            <a:off x="243360" y="2205000"/>
            <a:ext cx="3168000" cy="36468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s-PY" sz="1800" b="1" i="0" u="none" strike="noStrike" cap="none">
                <a:solidFill>
                  <a:srgbClr val="292934"/>
                </a:solidFill>
                <a:latin typeface="Arial"/>
                <a:ea typeface="Arial"/>
                <a:cs typeface="Arial"/>
                <a:sym typeface="Arial"/>
              </a:rPr>
              <a:t>Lenguaje de programación </a:t>
            </a:r>
            <a:endParaRPr sz="1800" b="0" i="0" u="none" strike="noStrike" cap="none">
              <a:solidFill>
                <a:schemeClr val="dk1"/>
              </a:solidFill>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pic>
        <p:nvPicPr>
          <p:cNvPr id="387" name="Google Shape;387;p22"/>
          <p:cNvPicPr preferRelativeResize="0"/>
          <p:nvPr/>
        </p:nvPicPr>
        <p:blipFill rotWithShape="1">
          <a:blip r:embed="rId3">
            <a:alphaModFix/>
          </a:blip>
          <a:srcRect/>
          <a:stretch/>
        </p:blipFill>
        <p:spPr>
          <a:xfrm>
            <a:off x="697277" y="497940"/>
            <a:ext cx="7839977" cy="5871172"/>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pic>
        <p:nvPicPr>
          <p:cNvPr id="404" name="Google Shape;404;g1efdb2639e7_0_27"/>
          <p:cNvPicPr preferRelativeResize="0"/>
          <p:nvPr/>
        </p:nvPicPr>
        <p:blipFill rotWithShape="1">
          <a:blip r:embed="rId3">
            <a:alphaModFix/>
          </a:blip>
          <a:srcRect t="6375"/>
          <a:stretch/>
        </p:blipFill>
        <p:spPr>
          <a:xfrm>
            <a:off x="203200" y="534412"/>
            <a:ext cx="8737599" cy="5789176"/>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pic>
        <p:nvPicPr>
          <p:cNvPr id="409" name="Google Shape;409;p24"/>
          <p:cNvPicPr preferRelativeResize="0"/>
          <p:nvPr/>
        </p:nvPicPr>
        <p:blipFill rotWithShape="1">
          <a:blip r:embed="rId3">
            <a:alphaModFix/>
          </a:blip>
          <a:srcRect/>
          <a:stretch/>
        </p:blipFill>
        <p:spPr>
          <a:xfrm>
            <a:off x="1605806" y="1528625"/>
            <a:ext cx="3095280" cy="4457520"/>
          </a:xfrm>
          <a:prstGeom prst="rect">
            <a:avLst/>
          </a:prstGeom>
          <a:noFill/>
          <a:ln>
            <a:noFill/>
          </a:ln>
        </p:spPr>
      </p:pic>
      <p:pic>
        <p:nvPicPr>
          <p:cNvPr id="410" name="Google Shape;410;p24"/>
          <p:cNvPicPr preferRelativeResize="0"/>
          <p:nvPr/>
        </p:nvPicPr>
        <p:blipFill rotWithShape="1">
          <a:blip r:embed="rId4">
            <a:alphaModFix/>
          </a:blip>
          <a:srcRect/>
          <a:stretch/>
        </p:blipFill>
        <p:spPr>
          <a:xfrm>
            <a:off x="4701086" y="1519572"/>
            <a:ext cx="2971440" cy="5114520"/>
          </a:xfrm>
          <a:prstGeom prst="rect">
            <a:avLst/>
          </a:prstGeom>
          <a:noFill/>
          <a:ln>
            <a:noFill/>
          </a:ln>
        </p:spPr>
      </p:pic>
      <p:sp>
        <p:nvSpPr>
          <p:cNvPr id="411" name="Google Shape;411;p24"/>
          <p:cNvSpPr txBox="1"/>
          <p:nvPr/>
        </p:nvSpPr>
        <p:spPr>
          <a:xfrm>
            <a:off x="294324" y="237096"/>
            <a:ext cx="8469429" cy="785941"/>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4000"/>
              <a:buFont typeface="Arial"/>
              <a:buNone/>
            </a:pPr>
            <a:r>
              <a:rPr lang="es-PY" sz="4000" b="0" i="0" u="none" strike="noStrike" cap="none">
                <a:solidFill>
                  <a:srgbClr val="D2533C"/>
                </a:solidFill>
                <a:latin typeface="Arial"/>
                <a:ea typeface="Arial"/>
                <a:cs typeface="Arial"/>
                <a:sym typeface="Arial"/>
              </a:rPr>
              <a:t>Solución de un problema algorítmico</a:t>
            </a:r>
            <a:endParaRPr sz="4000" b="0" i="0" u="none" strike="noStrike" cap="none">
              <a:solidFill>
                <a:srgbClr val="000000"/>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2"/>
          <p:cNvSpPr txBox="1"/>
          <p:nvPr/>
        </p:nvSpPr>
        <p:spPr>
          <a:xfrm>
            <a:off x="467640" y="284040"/>
            <a:ext cx="8229240" cy="99036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4000"/>
              <a:buFont typeface="Arial"/>
              <a:buNone/>
            </a:pPr>
            <a:r>
              <a:rPr lang="es-PY" sz="4000" b="0" i="0" u="none" strike="noStrike" cap="none">
                <a:solidFill>
                  <a:srgbClr val="D2533C"/>
                </a:solidFill>
                <a:latin typeface="Arial"/>
                <a:ea typeface="Arial"/>
                <a:cs typeface="Arial"/>
                <a:sym typeface="Arial"/>
              </a:rPr>
              <a:t>Libros</a:t>
            </a:r>
            <a:endParaRPr sz="1800" b="0" i="0" u="none" strike="noStrike" cap="none">
              <a:solidFill>
                <a:schemeClr val="dk1"/>
              </a:solidFill>
              <a:latin typeface="Arial"/>
              <a:ea typeface="Arial"/>
              <a:cs typeface="Arial"/>
              <a:sym typeface="Arial"/>
            </a:endParaRPr>
          </a:p>
        </p:txBody>
      </p:sp>
      <p:sp>
        <p:nvSpPr>
          <p:cNvPr id="219" name="Google Shape;219;p2"/>
          <p:cNvSpPr/>
          <p:nvPr/>
        </p:nvSpPr>
        <p:spPr>
          <a:xfrm>
            <a:off x="399525" y="1274400"/>
            <a:ext cx="6097500" cy="557250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None/>
            </a:pPr>
            <a:r>
              <a:rPr lang="es-PY" sz="2100" b="0" i="0" u="none" strike="noStrike" cap="none">
                <a:solidFill>
                  <a:srgbClr val="000000"/>
                </a:solidFill>
                <a:latin typeface="Arial"/>
                <a:ea typeface="Arial"/>
                <a:cs typeface="Arial"/>
                <a:sym typeface="Arial"/>
              </a:rPr>
              <a:t>BIBLIOGRAFÍA BÁSICA</a:t>
            </a:r>
            <a:endParaRPr sz="1700"/>
          </a:p>
          <a:p>
            <a:pPr marL="457200" marR="0" lvl="0" indent="-311150" algn="l" rtl="0">
              <a:lnSpc>
                <a:spcPct val="100000"/>
              </a:lnSpc>
              <a:spcBef>
                <a:spcPts val="0"/>
              </a:spcBef>
              <a:spcAft>
                <a:spcPts val="0"/>
              </a:spcAft>
              <a:buClr>
                <a:srgbClr val="292934"/>
              </a:buClr>
              <a:buSzPts val="1300"/>
              <a:buFont typeface="Arial"/>
              <a:buAutoNum type="arabicPeriod"/>
            </a:pPr>
            <a:r>
              <a:rPr lang="es-PY" sz="1300" b="0" i="0" u="none" strike="noStrike" cap="none">
                <a:solidFill>
                  <a:srgbClr val="292934"/>
                </a:solidFill>
                <a:latin typeface="Arial"/>
                <a:ea typeface="Arial"/>
                <a:cs typeface="Arial"/>
                <a:sym typeface="Arial"/>
              </a:rPr>
              <a:t>Guttag, John. Introduction to computation and programming using Python: With application to understanding data. 2da edición. MIT Press, 2016. [2]Downey, Allen B. Think Python: How to Think Like a Computer Scientist. O'Reilly Media, 2015. </a:t>
            </a:r>
            <a:endParaRPr sz="1700"/>
          </a:p>
          <a:p>
            <a:pPr marL="457200" marR="0" lvl="0" indent="-311150" algn="l" rtl="0">
              <a:lnSpc>
                <a:spcPct val="100000"/>
              </a:lnSpc>
              <a:spcBef>
                <a:spcPts val="0"/>
              </a:spcBef>
              <a:spcAft>
                <a:spcPts val="0"/>
              </a:spcAft>
              <a:buClr>
                <a:srgbClr val="292934"/>
              </a:buClr>
              <a:buSzPts val="1300"/>
              <a:buFont typeface="Arial"/>
              <a:buAutoNum type="arabicPeriod"/>
            </a:pPr>
            <a:r>
              <a:rPr lang="es-PY" sz="1300" b="0" i="0" u="none" strike="noStrike" cap="none">
                <a:solidFill>
                  <a:srgbClr val="292934"/>
                </a:solidFill>
                <a:latin typeface="Arial"/>
                <a:ea typeface="Arial"/>
                <a:cs typeface="Arial"/>
                <a:sym typeface="Arial"/>
              </a:rPr>
              <a:t>Johansson, Robert. Numerical Python: Scientific Computing and Data Science Applications with Numpy, SciPy and Matplotlib. 2da edición. Apress, 2019. </a:t>
            </a:r>
            <a:endParaRPr sz="1700"/>
          </a:p>
          <a:p>
            <a:pPr marL="457200" marR="0" lvl="0" indent="-311150" algn="l" rtl="0">
              <a:lnSpc>
                <a:spcPct val="100000"/>
              </a:lnSpc>
              <a:spcBef>
                <a:spcPts val="0"/>
              </a:spcBef>
              <a:spcAft>
                <a:spcPts val="0"/>
              </a:spcAft>
              <a:buClr>
                <a:srgbClr val="292934"/>
              </a:buClr>
              <a:buSzPts val="1300"/>
              <a:buFont typeface="Arial"/>
              <a:buAutoNum type="arabicPeriod"/>
            </a:pPr>
            <a:r>
              <a:rPr lang="es-PY" sz="1300" b="0" i="0" u="none" strike="noStrike" cap="none">
                <a:solidFill>
                  <a:srgbClr val="292934"/>
                </a:solidFill>
                <a:latin typeface="Arial"/>
                <a:ea typeface="Arial"/>
                <a:cs typeface="Arial"/>
                <a:sym typeface="Arial"/>
              </a:rPr>
              <a:t>Marzal, Andres; Gracia, Isabel; García, Pedro. Introducción a la programación con Python 3. Universitat Jaume I, 2014. </a:t>
            </a:r>
            <a:endParaRPr sz="1700"/>
          </a:p>
          <a:p>
            <a:pPr marL="457200" marR="0" lvl="0" indent="-311150" algn="l" rtl="0">
              <a:lnSpc>
                <a:spcPct val="100000"/>
              </a:lnSpc>
              <a:spcBef>
                <a:spcPts val="0"/>
              </a:spcBef>
              <a:spcAft>
                <a:spcPts val="0"/>
              </a:spcAft>
              <a:buClr>
                <a:srgbClr val="292934"/>
              </a:buClr>
              <a:buSzPts val="1300"/>
              <a:buFont typeface="Arial"/>
              <a:buAutoNum type="arabicPeriod"/>
            </a:pPr>
            <a:r>
              <a:rPr lang="es-PY" sz="1300" b="0" i="0" u="none" strike="noStrike" cap="none">
                <a:solidFill>
                  <a:srgbClr val="292934"/>
                </a:solidFill>
                <a:latin typeface="Arial"/>
                <a:ea typeface="Arial"/>
                <a:cs typeface="Arial"/>
                <a:sym typeface="Arial"/>
              </a:rPr>
              <a:t>Matthes, Eric (traducción de Pineda, Beatriz). Curso intensivo de Python: Introducción práctica a la programación basada en proyectos. 2da edición. Anaya Multimedia, 2021.</a:t>
            </a:r>
            <a:endParaRPr sz="1700"/>
          </a:p>
          <a:p>
            <a:pPr marL="0" marR="0" lvl="0" indent="0" algn="l" rtl="0">
              <a:lnSpc>
                <a:spcPct val="100000"/>
              </a:lnSpc>
              <a:spcBef>
                <a:spcPts val="0"/>
              </a:spcBef>
              <a:spcAft>
                <a:spcPts val="0"/>
              </a:spcAft>
              <a:buNone/>
            </a:pPr>
            <a:endParaRPr sz="1300" b="0" i="0" u="none" strike="noStrike" cap="none">
              <a:solidFill>
                <a:srgbClr val="292934"/>
              </a:solidFill>
              <a:latin typeface="Arial"/>
              <a:ea typeface="Arial"/>
              <a:cs typeface="Arial"/>
              <a:sym typeface="Arial"/>
            </a:endParaRPr>
          </a:p>
          <a:p>
            <a:pPr marL="0" marR="0" lvl="0" indent="0" algn="l" rtl="0">
              <a:lnSpc>
                <a:spcPct val="100000"/>
              </a:lnSpc>
              <a:spcBef>
                <a:spcPts val="0"/>
              </a:spcBef>
              <a:spcAft>
                <a:spcPts val="0"/>
              </a:spcAft>
              <a:buNone/>
            </a:pPr>
            <a:endParaRPr sz="1300" b="0" i="0" u="none" strike="noStrike" cap="none">
              <a:solidFill>
                <a:srgbClr val="292934"/>
              </a:solidFill>
              <a:latin typeface="Arial"/>
              <a:ea typeface="Arial"/>
              <a:cs typeface="Arial"/>
              <a:sym typeface="Arial"/>
            </a:endParaRPr>
          </a:p>
          <a:p>
            <a:pPr marL="0" marR="0" lvl="0" indent="0" algn="l" rtl="0">
              <a:lnSpc>
                <a:spcPct val="100000"/>
              </a:lnSpc>
              <a:spcBef>
                <a:spcPts val="0"/>
              </a:spcBef>
              <a:spcAft>
                <a:spcPts val="0"/>
              </a:spcAft>
              <a:buNone/>
            </a:pPr>
            <a:r>
              <a:rPr lang="es-PY" sz="2100" b="0" i="0" u="none" strike="noStrike" cap="none">
                <a:solidFill>
                  <a:srgbClr val="000000"/>
                </a:solidFill>
                <a:latin typeface="Arial"/>
                <a:ea typeface="Arial"/>
                <a:cs typeface="Arial"/>
                <a:sym typeface="Arial"/>
              </a:rPr>
              <a:t>BIBLIOGRAFÍA COMPLEMENTARIA </a:t>
            </a:r>
            <a:endParaRPr sz="21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2100"/>
          </a:p>
          <a:p>
            <a:pPr marL="457200" marR="0" lvl="0" indent="-311150" algn="l" rtl="0">
              <a:lnSpc>
                <a:spcPct val="100000"/>
              </a:lnSpc>
              <a:spcBef>
                <a:spcPts val="0"/>
              </a:spcBef>
              <a:spcAft>
                <a:spcPts val="0"/>
              </a:spcAft>
              <a:buClr>
                <a:srgbClr val="292934"/>
              </a:buClr>
              <a:buSzPts val="1300"/>
              <a:buFont typeface="Arial"/>
              <a:buAutoNum type="arabicPeriod"/>
            </a:pPr>
            <a:r>
              <a:rPr lang="es-PY" sz="1300" b="0" i="0" u="none" strike="noStrike" cap="none">
                <a:solidFill>
                  <a:srgbClr val="292934"/>
                </a:solidFill>
                <a:latin typeface="Arial"/>
                <a:ea typeface="Arial"/>
                <a:cs typeface="Arial"/>
                <a:sym typeface="Arial"/>
              </a:rPr>
              <a:t>Matthes, Eric. Python crash course: a hands-on, project-based introduction to programming. 2da edición. No Starch Press, 2019. </a:t>
            </a:r>
            <a:endParaRPr sz="1700"/>
          </a:p>
          <a:p>
            <a:pPr marL="457200" marR="0" lvl="0" indent="-311150" algn="l" rtl="0">
              <a:lnSpc>
                <a:spcPct val="100000"/>
              </a:lnSpc>
              <a:spcBef>
                <a:spcPts val="0"/>
              </a:spcBef>
              <a:spcAft>
                <a:spcPts val="0"/>
              </a:spcAft>
              <a:buClr>
                <a:srgbClr val="292934"/>
              </a:buClr>
              <a:buSzPts val="1300"/>
              <a:buFont typeface="Arial"/>
              <a:buAutoNum type="arabicPeriod"/>
            </a:pPr>
            <a:r>
              <a:rPr lang="es-PY" sz="1300" b="0" i="0" u="none" strike="noStrike" cap="none">
                <a:solidFill>
                  <a:srgbClr val="292934"/>
                </a:solidFill>
                <a:latin typeface="Arial"/>
                <a:ea typeface="Arial"/>
                <a:cs typeface="Arial"/>
                <a:sym typeface="Arial"/>
              </a:rPr>
              <a:t>Gries, Paul; Campbell, Jennifer; Montojo, Jason. Practical Programming: An Introduction to Computer Science Using Python 3.6. Pragmatic Bookshelf, 2017. </a:t>
            </a:r>
            <a:endParaRPr sz="1700"/>
          </a:p>
          <a:p>
            <a:pPr marL="457200" marR="0" lvl="0" indent="-311150" algn="l" rtl="0">
              <a:lnSpc>
                <a:spcPct val="100000"/>
              </a:lnSpc>
              <a:spcBef>
                <a:spcPts val="0"/>
              </a:spcBef>
              <a:spcAft>
                <a:spcPts val="0"/>
              </a:spcAft>
              <a:buClr>
                <a:srgbClr val="292934"/>
              </a:buClr>
              <a:buSzPts val="1300"/>
              <a:buFont typeface="Arial"/>
              <a:buAutoNum type="arabicPeriod"/>
            </a:pPr>
            <a:r>
              <a:rPr lang="es-PY" sz="1300" b="0" i="0" u="none" strike="noStrike" cap="none">
                <a:solidFill>
                  <a:srgbClr val="292934"/>
                </a:solidFill>
                <a:latin typeface="Arial"/>
                <a:ea typeface="Arial"/>
                <a:cs typeface="Arial"/>
                <a:sym typeface="Arial"/>
              </a:rPr>
              <a:t>Bressert, Eli. SciPy and NumPy: an overview for developers. O'Reilly Media, Inc., 2012</a:t>
            </a:r>
            <a:endParaRPr sz="1300" b="0" i="0" u="none" strike="noStrike" cap="none">
              <a:solidFill>
                <a:srgbClr val="292934"/>
              </a:solidFill>
              <a:latin typeface="Arial"/>
              <a:ea typeface="Arial"/>
              <a:cs typeface="Arial"/>
              <a:sym typeface="Arial"/>
            </a:endParaRPr>
          </a:p>
          <a:p>
            <a:pPr marL="457200" marR="0" lvl="0" indent="0" algn="l" rtl="0">
              <a:lnSpc>
                <a:spcPct val="100000"/>
              </a:lnSpc>
              <a:spcBef>
                <a:spcPts val="0"/>
              </a:spcBef>
              <a:spcAft>
                <a:spcPts val="0"/>
              </a:spcAft>
              <a:buNone/>
            </a:pPr>
            <a:endParaRPr sz="1300" b="1" i="0" u="none" strike="noStrike" cap="none">
              <a:solidFill>
                <a:srgbClr val="292934"/>
              </a:solidFill>
              <a:latin typeface="Arial"/>
              <a:ea typeface="Arial"/>
              <a:cs typeface="Arial"/>
              <a:sym typeface="Arial"/>
            </a:endParaRPr>
          </a:p>
          <a:p>
            <a:pPr marL="457200" marR="0" lvl="0" indent="0" algn="l" rtl="0">
              <a:lnSpc>
                <a:spcPct val="100000"/>
              </a:lnSpc>
              <a:spcBef>
                <a:spcPts val="0"/>
              </a:spcBef>
              <a:spcAft>
                <a:spcPts val="0"/>
              </a:spcAft>
              <a:buNone/>
            </a:pPr>
            <a:endParaRPr sz="2100" b="0" i="0" u="none" strike="noStrike" cap="none">
              <a:solidFill>
                <a:schemeClr val="dk1"/>
              </a:solidFill>
              <a:latin typeface="Arial"/>
              <a:ea typeface="Arial"/>
              <a:cs typeface="Arial"/>
              <a:sym typeface="Arial"/>
            </a:endParaRPr>
          </a:p>
        </p:txBody>
      </p:sp>
      <p:pic>
        <p:nvPicPr>
          <p:cNvPr id="220" name="Google Shape;220;p2"/>
          <p:cNvPicPr preferRelativeResize="0"/>
          <p:nvPr/>
        </p:nvPicPr>
        <p:blipFill>
          <a:blip r:embed="rId3">
            <a:alphaModFix/>
          </a:blip>
          <a:stretch>
            <a:fillRect/>
          </a:stretch>
        </p:blipFill>
        <p:spPr>
          <a:xfrm>
            <a:off x="6670425" y="3429000"/>
            <a:ext cx="2245750" cy="22395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90BE7AF-5E0B-0A69-8723-5B6E091A828F}"/>
              </a:ext>
            </a:extLst>
          </p:cNvPr>
          <p:cNvSpPr>
            <a:spLocks noGrp="1"/>
          </p:cNvSpPr>
          <p:nvPr>
            <p:ph type="title"/>
          </p:nvPr>
        </p:nvSpPr>
        <p:spPr/>
        <p:txBody>
          <a:bodyPr/>
          <a:lstStyle/>
          <a:p>
            <a:r>
              <a:rPr lang="pt-BR" sz="2400" b="1" dirty="0"/>
              <a:t>Modelo de </a:t>
            </a:r>
            <a:r>
              <a:rPr lang="pt-BR" sz="2400" b="1" dirty="0" err="1"/>
              <a:t>ejecución</a:t>
            </a:r>
            <a:r>
              <a:rPr lang="pt-BR" sz="2400" b="1" dirty="0"/>
              <a:t> (</a:t>
            </a:r>
            <a:r>
              <a:rPr lang="pt-BR" sz="2400" b="1" dirty="0" err="1"/>
              <a:t>interpretación</a:t>
            </a:r>
            <a:r>
              <a:rPr lang="pt-BR" sz="2400" b="1" dirty="0"/>
              <a:t>)</a:t>
            </a:r>
            <a:endParaRPr lang="en-US" sz="2400" b="1" dirty="0"/>
          </a:p>
        </p:txBody>
      </p:sp>
      <p:sp>
        <p:nvSpPr>
          <p:cNvPr id="7" name="CuadroTexto 6">
            <a:extLst>
              <a:ext uri="{FF2B5EF4-FFF2-40B4-BE49-F238E27FC236}">
                <a16:creationId xmlns:a16="http://schemas.microsoft.com/office/drawing/2014/main" id="{ADD17C39-E939-4AEE-2E4F-8180BF26E247}"/>
              </a:ext>
            </a:extLst>
          </p:cNvPr>
          <p:cNvSpPr txBox="1"/>
          <p:nvPr/>
        </p:nvSpPr>
        <p:spPr>
          <a:xfrm>
            <a:off x="1413163" y="5102539"/>
            <a:ext cx="5503026" cy="1092607"/>
          </a:xfrm>
          <a:prstGeom prst="rect">
            <a:avLst/>
          </a:prstGeom>
          <a:noFill/>
        </p:spPr>
        <p:txBody>
          <a:bodyPr wrap="square">
            <a:spAutoFit/>
          </a:bodyPr>
          <a:lstStyle/>
          <a:p>
            <a:pPr algn="l"/>
            <a:endParaRPr lang="en-US" sz="900" b="0" i="0" u="none" strike="noStrike" baseline="0" dirty="0">
              <a:solidFill>
                <a:srgbClr val="000000"/>
              </a:solidFill>
              <a:latin typeface="Calibri" panose="020F0502020204030204" pitchFamily="34" charset="0"/>
            </a:endParaRPr>
          </a:p>
          <a:p>
            <a:pPr marL="285750" indent="-285750">
              <a:buFont typeface="Arial" panose="020B0604020202020204" pitchFamily="34" charset="0"/>
              <a:buChar char="•"/>
            </a:pPr>
            <a:r>
              <a:rPr lang="es-ES" sz="1400" b="0" i="0" u="none" strike="noStrike" baseline="0" dirty="0">
                <a:solidFill>
                  <a:srgbClr val="000000"/>
                </a:solidFill>
                <a:latin typeface="Calibri" panose="020F0502020204030204" pitchFamily="34" charset="0"/>
              </a:rPr>
              <a:t>El código fuente es compilado in Byte </a:t>
            </a:r>
            <a:r>
              <a:rPr lang="es-ES" sz="1400" b="0" i="0" u="none" strike="noStrike" baseline="0" dirty="0" err="1">
                <a:solidFill>
                  <a:srgbClr val="000000"/>
                </a:solidFill>
                <a:latin typeface="Calibri" panose="020F0502020204030204" pitchFamily="34" charset="0"/>
              </a:rPr>
              <a:t>Code</a:t>
            </a:r>
            <a:r>
              <a:rPr lang="es-ES" sz="1400" b="0" i="0" u="none" strike="noStrike" baseline="0" dirty="0">
                <a:solidFill>
                  <a:srgbClr val="000000"/>
                </a:solidFill>
                <a:latin typeface="Calibri" panose="020F0502020204030204" pitchFamily="34" charset="0"/>
              </a:rPr>
              <a:t>.</a:t>
            </a:r>
          </a:p>
          <a:p>
            <a:pPr marL="285750" indent="-285750">
              <a:buFont typeface="Arial" panose="020B0604020202020204" pitchFamily="34" charset="0"/>
              <a:buChar char="•"/>
            </a:pPr>
            <a:r>
              <a:rPr lang="es-ES" sz="1400" b="0" i="0" u="none" strike="noStrike" baseline="0" dirty="0">
                <a:solidFill>
                  <a:srgbClr val="000000"/>
                </a:solidFill>
                <a:latin typeface="Calibri" panose="020F0502020204030204" pitchFamily="34" charset="0"/>
              </a:rPr>
              <a:t>El Byte </a:t>
            </a:r>
            <a:r>
              <a:rPr lang="es-ES" sz="1400" b="0" i="0" u="none" strike="noStrike" baseline="0" dirty="0" err="1">
                <a:solidFill>
                  <a:srgbClr val="000000"/>
                </a:solidFill>
                <a:latin typeface="Calibri" panose="020F0502020204030204" pitchFamily="34" charset="0"/>
              </a:rPr>
              <a:t>Code</a:t>
            </a:r>
            <a:r>
              <a:rPr lang="es-ES" sz="1400" b="0" i="0" u="none" strike="noStrike" baseline="0" dirty="0">
                <a:solidFill>
                  <a:srgbClr val="000000"/>
                </a:solidFill>
                <a:latin typeface="Calibri" panose="020F0502020204030204" pitchFamily="34" charset="0"/>
              </a:rPr>
              <a:t> ejecutado en la Máquina Virtual Python.</a:t>
            </a:r>
          </a:p>
          <a:p>
            <a:pPr marL="285750" indent="-285750">
              <a:buFont typeface="Arial" panose="020B0604020202020204" pitchFamily="34" charset="0"/>
              <a:buChar char="•"/>
            </a:pPr>
            <a:r>
              <a:rPr lang="es-ES" sz="1400" b="0" i="0" u="none" strike="noStrike" baseline="0" dirty="0">
                <a:solidFill>
                  <a:srgbClr val="000000"/>
                </a:solidFill>
                <a:latin typeface="Calibri" panose="020F0502020204030204" pitchFamily="34" charset="0"/>
              </a:rPr>
              <a:t>El Byte </a:t>
            </a:r>
            <a:r>
              <a:rPr lang="es-ES" sz="1400" b="0" i="0" u="none" strike="noStrike" baseline="0" dirty="0" err="1">
                <a:solidFill>
                  <a:srgbClr val="000000"/>
                </a:solidFill>
                <a:latin typeface="Calibri" panose="020F0502020204030204" pitchFamily="34" charset="0"/>
              </a:rPr>
              <a:t>Code</a:t>
            </a:r>
            <a:r>
              <a:rPr lang="es-ES" sz="1400" b="0" i="0" u="none" strike="noStrike" baseline="0" dirty="0">
                <a:solidFill>
                  <a:srgbClr val="000000"/>
                </a:solidFill>
                <a:latin typeface="Calibri" panose="020F0502020204030204" pitchFamily="34" charset="0"/>
              </a:rPr>
              <a:t> siempre regenerado cada vez que el código cambia.</a:t>
            </a:r>
          </a:p>
          <a:p>
            <a:endParaRPr lang="en-US" sz="1400" b="0" i="0" u="none" strike="noStrike" baseline="0" dirty="0">
              <a:solidFill>
                <a:srgbClr val="000000"/>
              </a:solidFill>
              <a:latin typeface="Calibri" panose="020F0502020204030204" pitchFamily="34" charset="0"/>
            </a:endParaRPr>
          </a:p>
        </p:txBody>
      </p:sp>
      <p:pic>
        <p:nvPicPr>
          <p:cNvPr id="9" name="Imagen 8">
            <a:extLst>
              <a:ext uri="{FF2B5EF4-FFF2-40B4-BE49-F238E27FC236}">
                <a16:creationId xmlns:a16="http://schemas.microsoft.com/office/drawing/2014/main" id="{8B8DB7B7-E3F0-0A69-385B-E590F58D826C}"/>
              </a:ext>
            </a:extLst>
          </p:cNvPr>
          <p:cNvPicPr>
            <a:picLocks noChangeAspect="1"/>
          </p:cNvPicPr>
          <p:nvPr/>
        </p:nvPicPr>
        <p:blipFill>
          <a:blip r:embed="rId2"/>
          <a:stretch>
            <a:fillRect/>
          </a:stretch>
        </p:blipFill>
        <p:spPr>
          <a:xfrm>
            <a:off x="273587" y="2013127"/>
            <a:ext cx="8596825" cy="2831746"/>
          </a:xfrm>
          <a:prstGeom prst="rect">
            <a:avLst/>
          </a:prstGeom>
        </p:spPr>
      </p:pic>
    </p:spTree>
    <p:extLst>
      <p:ext uri="{BB962C8B-B14F-4D97-AF65-F5344CB8AC3E}">
        <p14:creationId xmlns:p14="http://schemas.microsoft.com/office/powerpoint/2010/main" val="52864760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15"/>
        <p:cNvGrpSpPr/>
        <p:nvPr/>
      </p:nvGrpSpPr>
      <p:grpSpPr>
        <a:xfrm>
          <a:off x="0" y="0"/>
          <a:ext cx="0" cy="0"/>
          <a:chOff x="0" y="0"/>
          <a:chExt cx="0" cy="0"/>
        </a:xfrm>
      </p:grpSpPr>
      <p:sp>
        <p:nvSpPr>
          <p:cNvPr id="416" name="Google Shape;416;p25"/>
          <p:cNvSpPr txBox="1"/>
          <p:nvPr/>
        </p:nvSpPr>
        <p:spPr>
          <a:xfrm>
            <a:off x="304150" y="343350"/>
            <a:ext cx="5738400" cy="3000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4000"/>
              <a:buFont typeface="Arial"/>
              <a:buNone/>
            </a:pPr>
            <a:r>
              <a:rPr lang="es-PY" sz="4000" b="0" i="0" u="none" strike="noStrike" cap="none">
                <a:solidFill>
                  <a:srgbClr val="D2533C"/>
                </a:solidFill>
                <a:latin typeface="Arial"/>
                <a:ea typeface="Arial"/>
                <a:cs typeface="Arial"/>
                <a:sym typeface="Arial"/>
              </a:rPr>
              <a:t>Aspectos del Lenguaje</a:t>
            </a:r>
            <a:endParaRPr sz="1400" b="0" i="0" u="none" strike="noStrike" cap="none">
              <a:solidFill>
                <a:schemeClr val="dk1"/>
              </a:solidFill>
              <a:latin typeface="Arial"/>
              <a:ea typeface="Arial"/>
              <a:cs typeface="Arial"/>
              <a:sym typeface="Arial"/>
            </a:endParaRPr>
          </a:p>
        </p:txBody>
      </p:sp>
      <p:sp>
        <p:nvSpPr>
          <p:cNvPr id="417" name="Google Shape;417;p25"/>
          <p:cNvSpPr txBox="1"/>
          <p:nvPr/>
        </p:nvSpPr>
        <p:spPr>
          <a:xfrm>
            <a:off x="210825" y="2046050"/>
            <a:ext cx="9103500" cy="3000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750"/>
              <a:buFont typeface="Arial"/>
              <a:buNone/>
            </a:pPr>
            <a:r>
              <a:rPr lang="es-PY" sz="2750" b="1" i="0" u="none" strike="noStrike" cap="none">
                <a:solidFill>
                  <a:srgbClr val="FF0000"/>
                </a:solidFill>
                <a:latin typeface="Arial"/>
                <a:ea typeface="Arial"/>
                <a:cs typeface="Arial"/>
                <a:sym typeface="Arial"/>
              </a:rPr>
              <a:t>sintaxis</a:t>
            </a:r>
            <a:r>
              <a:rPr lang="es-PY" sz="2750" b="0" i="0" u="none" strike="noStrike" cap="none">
                <a:solidFill>
                  <a:schemeClr val="dk1"/>
                </a:solidFill>
                <a:latin typeface="Arial"/>
                <a:ea typeface="Arial"/>
                <a:cs typeface="Arial"/>
                <a:sym typeface="Arial"/>
              </a:rPr>
              <a:t> del lenguaje </a:t>
            </a:r>
            <a:r>
              <a:rPr lang="es-PY" sz="2550" b="0" i="0" u="none" strike="noStrike" cap="none">
                <a:solidFill>
                  <a:schemeClr val="dk1"/>
                </a:solidFill>
                <a:latin typeface="Arial"/>
                <a:ea typeface="Arial"/>
                <a:cs typeface="Arial"/>
                <a:sym typeface="Arial"/>
              </a:rPr>
              <a:t>español: </a:t>
            </a:r>
            <a:endParaRPr sz="2550" b="0" i="0" u="none" strike="noStrike" cap="none">
              <a:solidFill>
                <a:schemeClr val="dk1"/>
              </a:solidFill>
              <a:latin typeface="Arial"/>
              <a:ea typeface="Arial"/>
              <a:cs typeface="Arial"/>
              <a:sym typeface="Arial"/>
            </a:endParaRPr>
          </a:p>
          <a:p>
            <a:pPr marL="0" marR="0" lvl="0" indent="457200" algn="l" rtl="0">
              <a:lnSpc>
                <a:spcPct val="100000"/>
              </a:lnSpc>
              <a:spcBef>
                <a:spcPts val="0"/>
              </a:spcBef>
              <a:spcAft>
                <a:spcPts val="0"/>
              </a:spcAft>
              <a:buClr>
                <a:srgbClr val="000000"/>
              </a:buClr>
              <a:buSzPts val="2550"/>
              <a:buFont typeface="Arial"/>
              <a:buNone/>
            </a:pPr>
            <a:r>
              <a:rPr lang="es-PY" sz="2550" b="0" i="0" u="none" strike="noStrike" cap="none">
                <a:solidFill>
                  <a:schemeClr val="dk1"/>
                </a:solidFill>
                <a:latin typeface="Courier New"/>
                <a:ea typeface="Courier New"/>
                <a:cs typeface="Courier New"/>
                <a:sym typeface="Courier New"/>
              </a:rPr>
              <a:t>"gato perro niño</a:t>
            </a:r>
            <a:r>
              <a:rPr lang="es-PY" sz="2550" b="0" i="0" u="none" strike="noStrike" cap="none">
                <a:solidFill>
                  <a:schemeClr val="dk1"/>
                </a:solidFill>
                <a:latin typeface="Arial"/>
                <a:ea typeface="Arial"/>
                <a:cs typeface="Arial"/>
                <a:sym typeface="Arial"/>
              </a:rPr>
              <a:t>" no tiene la sintaxis de una oración </a:t>
            </a:r>
            <a:endParaRPr sz="2550" b="0" i="0" u="none" strike="noStrike" cap="none">
              <a:solidFill>
                <a:schemeClr val="dk1"/>
              </a:solidFill>
              <a:latin typeface="Arial"/>
              <a:ea typeface="Arial"/>
              <a:cs typeface="Arial"/>
              <a:sym typeface="Arial"/>
            </a:endParaRPr>
          </a:p>
          <a:p>
            <a:pPr marL="0" marR="0" lvl="0" indent="457200" algn="l" rtl="0">
              <a:lnSpc>
                <a:spcPct val="100000"/>
              </a:lnSpc>
              <a:spcBef>
                <a:spcPts val="0"/>
              </a:spcBef>
              <a:spcAft>
                <a:spcPts val="0"/>
              </a:spcAft>
              <a:buClr>
                <a:srgbClr val="000000"/>
              </a:buClr>
              <a:buSzPts val="2550"/>
              <a:buFont typeface="Arial"/>
              <a:buNone/>
            </a:pPr>
            <a:r>
              <a:rPr lang="es-PY" sz="2550" b="0" i="0" u="none" strike="noStrike" cap="none">
                <a:solidFill>
                  <a:schemeClr val="dk1"/>
                </a:solidFill>
                <a:latin typeface="Courier New"/>
                <a:ea typeface="Courier New"/>
                <a:cs typeface="Courier New"/>
                <a:sym typeface="Courier New"/>
              </a:rPr>
              <a:t>"El gato abrazo al niño"</a:t>
            </a:r>
            <a:r>
              <a:rPr lang="es-PY" sz="2550" b="0" i="0" u="none" strike="noStrike" cap="none">
                <a:solidFill>
                  <a:schemeClr val="dk1"/>
                </a:solidFill>
                <a:latin typeface="Arial"/>
                <a:ea typeface="Arial"/>
                <a:cs typeface="Arial"/>
                <a:sym typeface="Arial"/>
              </a:rPr>
              <a:t> es válido sintácticamente</a:t>
            </a:r>
            <a:endParaRPr sz="2550" b="0" i="0" u="none" strike="noStrike" cap="none">
              <a:solidFill>
                <a:schemeClr val="dk1"/>
              </a:solidFill>
              <a:latin typeface="Arial"/>
              <a:ea typeface="Arial"/>
              <a:cs typeface="Arial"/>
              <a:sym typeface="Arial"/>
            </a:endParaRPr>
          </a:p>
          <a:p>
            <a:pPr marL="0" marR="0" lvl="0" indent="457200" algn="l" rtl="0">
              <a:lnSpc>
                <a:spcPct val="100000"/>
              </a:lnSpc>
              <a:spcBef>
                <a:spcPts val="0"/>
              </a:spcBef>
              <a:spcAft>
                <a:spcPts val="0"/>
              </a:spcAft>
              <a:buClr>
                <a:srgbClr val="000000"/>
              </a:buClr>
              <a:buSzPts val="2550"/>
              <a:buFont typeface="Arial"/>
              <a:buNone/>
            </a:pPr>
            <a:endParaRPr sz="255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550"/>
              <a:buFont typeface="Arial"/>
              <a:buNone/>
            </a:pPr>
            <a:r>
              <a:rPr lang="es-PY" sz="2550" b="0" i="0" u="none" strike="noStrike" cap="none">
                <a:solidFill>
                  <a:schemeClr val="dk1"/>
                </a:solidFill>
                <a:latin typeface="Arial"/>
                <a:ea typeface="Arial"/>
                <a:cs typeface="Arial"/>
                <a:sym typeface="Arial"/>
              </a:rPr>
              <a:t>lenguaje de programación: </a:t>
            </a:r>
            <a:endParaRPr sz="2550" b="0" i="0" u="none" strike="noStrike" cap="none">
              <a:solidFill>
                <a:schemeClr val="dk1"/>
              </a:solidFill>
              <a:latin typeface="Arial"/>
              <a:ea typeface="Arial"/>
              <a:cs typeface="Arial"/>
              <a:sym typeface="Arial"/>
            </a:endParaRPr>
          </a:p>
          <a:p>
            <a:pPr marL="0" marR="0" lvl="0" indent="457200" algn="l" rtl="0">
              <a:lnSpc>
                <a:spcPct val="100000"/>
              </a:lnSpc>
              <a:spcBef>
                <a:spcPts val="0"/>
              </a:spcBef>
              <a:spcAft>
                <a:spcPts val="0"/>
              </a:spcAft>
              <a:buClr>
                <a:srgbClr val="000000"/>
              </a:buClr>
              <a:buSzPts val="2550"/>
              <a:buFont typeface="Arial"/>
              <a:buNone/>
            </a:pPr>
            <a:r>
              <a:rPr lang="es-PY" sz="2550" b="0" i="0" u="none" strike="noStrike" cap="none">
                <a:solidFill>
                  <a:schemeClr val="dk1"/>
                </a:solidFill>
                <a:latin typeface="Courier New"/>
                <a:ea typeface="Courier New"/>
                <a:cs typeface="Courier New"/>
                <a:sym typeface="Courier New"/>
              </a:rPr>
              <a:t>"hola"5 </a:t>
            </a:r>
            <a:r>
              <a:rPr lang="es-PY" sz="2550" b="0" i="0" u="none" strike="noStrike" cap="none">
                <a:solidFill>
                  <a:schemeClr val="dk1"/>
                </a:solidFill>
                <a:latin typeface="Arial"/>
                <a:ea typeface="Arial"/>
                <a:cs typeface="Arial"/>
                <a:sym typeface="Arial"/>
              </a:rPr>
              <a:t>no es sintácticamente válido</a:t>
            </a:r>
            <a:endParaRPr sz="2550" b="0" i="0" u="none" strike="noStrike" cap="none">
              <a:solidFill>
                <a:schemeClr val="dk1"/>
              </a:solidFill>
              <a:latin typeface="Arial"/>
              <a:ea typeface="Arial"/>
              <a:cs typeface="Arial"/>
              <a:sym typeface="Arial"/>
            </a:endParaRPr>
          </a:p>
          <a:p>
            <a:pPr marL="0" marR="0" lvl="0" indent="457200" algn="l" rtl="0">
              <a:lnSpc>
                <a:spcPct val="100000"/>
              </a:lnSpc>
              <a:spcBef>
                <a:spcPts val="0"/>
              </a:spcBef>
              <a:spcAft>
                <a:spcPts val="0"/>
              </a:spcAft>
              <a:buClr>
                <a:srgbClr val="000000"/>
              </a:buClr>
              <a:buSzPts val="2550"/>
              <a:buFont typeface="Arial"/>
              <a:buNone/>
            </a:pPr>
            <a:r>
              <a:rPr lang="es-PY" sz="2550" b="0" i="0" u="none" strike="noStrike" cap="none">
                <a:solidFill>
                  <a:schemeClr val="dk1"/>
                </a:solidFill>
                <a:latin typeface="Courier New"/>
                <a:ea typeface="Courier New"/>
                <a:cs typeface="Courier New"/>
                <a:sym typeface="Courier New"/>
              </a:rPr>
              <a:t>3.2*5   </a:t>
            </a:r>
            <a:r>
              <a:rPr lang="es-PY" sz="2550" b="0" i="0" u="none" strike="noStrike" cap="none">
                <a:solidFill>
                  <a:schemeClr val="dk1"/>
                </a:solidFill>
                <a:latin typeface="Arial"/>
                <a:ea typeface="Arial"/>
                <a:cs typeface="Arial"/>
                <a:sym typeface="Arial"/>
              </a:rPr>
              <a:t>es sintácticamente válido</a:t>
            </a:r>
            <a:endParaRPr sz="1400" b="0" i="0" u="none" strike="noStrike" cap="none">
              <a:solidFill>
                <a:srgbClr val="000000"/>
              </a:solidFill>
              <a:latin typeface="Arial"/>
              <a:ea typeface="Arial"/>
              <a:cs typeface="Arial"/>
              <a:sym typeface="Arial"/>
            </a:endParaRPr>
          </a:p>
        </p:txBody>
      </p:sp>
      <p:sp>
        <p:nvSpPr>
          <p:cNvPr id="418" name="Google Shape;418;p25"/>
          <p:cNvSpPr txBox="1"/>
          <p:nvPr/>
        </p:nvSpPr>
        <p:spPr>
          <a:xfrm>
            <a:off x="744550" y="3264675"/>
            <a:ext cx="5493900" cy="632700"/>
          </a:xfrm>
          <a:prstGeom prst="rect">
            <a:avLst/>
          </a:prstGeom>
          <a:noFill/>
          <a:ln>
            <a:noFill/>
          </a:ln>
        </p:spPr>
        <p:txBody>
          <a:bodyPr spcFirstLastPara="1" wrap="square" lIns="91425" tIns="91425" rIns="91425" bIns="91425" anchor="t" anchorCtr="0">
            <a:noAutofit/>
          </a:bodyPr>
          <a:lstStyle/>
          <a:p>
            <a:pPr marL="0" marR="0" lvl="0" indent="457200" algn="l" rtl="0">
              <a:lnSpc>
                <a:spcPct val="100000"/>
              </a:lnSpc>
              <a:spcBef>
                <a:spcPts val="0"/>
              </a:spcBef>
              <a:spcAft>
                <a:spcPts val="0"/>
              </a:spcAft>
              <a:buClr>
                <a:srgbClr val="000000"/>
              </a:buClr>
              <a:buSzPts val="2550"/>
              <a:buFont typeface="Arial"/>
              <a:buNone/>
            </a:pPr>
            <a:r>
              <a:rPr lang="es-PY" sz="2550" b="0" i="0" u="none" strike="noStrike" cap="none">
                <a:solidFill>
                  <a:srgbClr val="FF0000"/>
                </a:solidFill>
                <a:latin typeface="Courier New"/>
                <a:ea typeface="Courier New"/>
                <a:cs typeface="Courier New"/>
                <a:sym typeface="Courier New"/>
              </a:rPr>
              <a:t>sujeto+ verbo+predicado</a:t>
            </a:r>
            <a:endParaRPr sz="1400" b="0" i="0" u="none" strike="noStrike" cap="none">
              <a:solidFill>
                <a:srgbClr val="FF0000"/>
              </a:solidFill>
              <a:latin typeface="Arial"/>
              <a:ea typeface="Arial"/>
              <a:cs typeface="Arial"/>
              <a:sym typeface="Arial"/>
            </a:endParaRPr>
          </a:p>
        </p:txBody>
      </p:sp>
      <p:sp>
        <p:nvSpPr>
          <p:cNvPr id="419" name="Google Shape;419;p25"/>
          <p:cNvSpPr txBox="1"/>
          <p:nvPr/>
        </p:nvSpPr>
        <p:spPr>
          <a:xfrm>
            <a:off x="210825" y="4985125"/>
            <a:ext cx="6732300" cy="2110800"/>
          </a:xfrm>
          <a:prstGeom prst="rect">
            <a:avLst/>
          </a:prstGeom>
          <a:noFill/>
          <a:ln>
            <a:noFill/>
          </a:ln>
        </p:spPr>
        <p:txBody>
          <a:bodyPr spcFirstLastPara="1" wrap="square" lIns="91425" tIns="91425" rIns="91425" bIns="91425" anchor="t" anchorCtr="0">
            <a:noAutofit/>
          </a:bodyPr>
          <a:lstStyle/>
          <a:p>
            <a:pPr marL="0" marR="0" lvl="0" indent="457200" algn="l" rtl="0">
              <a:lnSpc>
                <a:spcPct val="100000"/>
              </a:lnSpc>
              <a:spcBef>
                <a:spcPts val="0"/>
              </a:spcBef>
              <a:spcAft>
                <a:spcPts val="0"/>
              </a:spcAft>
              <a:buClr>
                <a:srgbClr val="000000"/>
              </a:buClr>
              <a:buSzPts val="2550"/>
              <a:buFont typeface="Arial"/>
              <a:buNone/>
            </a:pPr>
            <a:r>
              <a:rPr lang="es-PY" sz="2550" b="0" i="0" u="none" strike="noStrike" cap="none">
                <a:solidFill>
                  <a:srgbClr val="FF0000"/>
                </a:solidFill>
                <a:latin typeface="Courier New"/>
                <a:ea typeface="Courier New"/>
                <a:cs typeface="Courier New"/>
                <a:sym typeface="Courier New"/>
              </a:rPr>
              <a:t>variable+ operador+variable</a:t>
            </a:r>
            <a:endParaRPr sz="1400" b="0" i="0" u="none" strike="noStrike" cap="none">
              <a:solidFill>
                <a:srgbClr val="FF0000"/>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18"/>
                                        </p:tgtEl>
                                        <p:attrNameLst>
                                          <p:attrName>style.visibility</p:attrName>
                                        </p:attrNameLst>
                                      </p:cBhvr>
                                      <p:to>
                                        <p:strVal val="visible"/>
                                      </p:to>
                                    </p:set>
                                    <p:animEffect transition="in" filter="fade">
                                      <p:cBhvr>
                                        <p:cTn id="7" dur="1000"/>
                                        <p:tgtEl>
                                          <p:spTgt spid="41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19"/>
                                        </p:tgtEl>
                                        <p:attrNameLst>
                                          <p:attrName>style.visibility</p:attrName>
                                        </p:attrNameLst>
                                      </p:cBhvr>
                                      <p:to>
                                        <p:strVal val="visible"/>
                                      </p:to>
                                    </p:set>
                                    <p:animEffect transition="in" filter="fade">
                                      <p:cBhvr>
                                        <p:cTn id="12" dur="1000"/>
                                        <p:tgtEl>
                                          <p:spTgt spid="4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sp>
        <p:nvSpPr>
          <p:cNvPr id="424" name="Google Shape;424;p26" descr="Image result for examenes"/>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25" name="Google Shape;425;p26"/>
          <p:cNvSpPr txBox="1"/>
          <p:nvPr/>
        </p:nvSpPr>
        <p:spPr>
          <a:xfrm>
            <a:off x="457200" y="533520"/>
            <a:ext cx="8229240" cy="99036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800"/>
              <a:buFont typeface="Arial"/>
              <a:buNone/>
            </a:pPr>
            <a:r>
              <a:rPr lang="es-PY" sz="2800" b="0" i="0" u="none" strike="noStrike" cap="none">
                <a:solidFill>
                  <a:srgbClr val="D2533C"/>
                </a:solidFill>
                <a:latin typeface="Arial"/>
                <a:ea typeface="Arial"/>
                <a:cs typeface="Arial"/>
                <a:sym typeface="Arial"/>
              </a:rPr>
              <a:t>Que es la Programación Estructurada</a:t>
            </a:r>
            <a:endParaRPr sz="2800" b="0" i="0" u="none" strike="noStrike" cap="none">
              <a:solidFill>
                <a:schemeClr val="dk1"/>
              </a:solidFill>
              <a:latin typeface="Arial"/>
              <a:ea typeface="Arial"/>
              <a:cs typeface="Arial"/>
              <a:sym typeface="Arial"/>
            </a:endParaRPr>
          </a:p>
        </p:txBody>
      </p:sp>
      <p:pic>
        <p:nvPicPr>
          <p:cNvPr id="426" name="Google Shape;426;p26" descr="http://www.cienciasfera.com/materiales/informatica/tecnologiainformacion/tema22/untitled.bmp"/>
          <p:cNvPicPr preferRelativeResize="0"/>
          <p:nvPr/>
        </p:nvPicPr>
        <p:blipFill rotWithShape="1">
          <a:blip r:embed="rId3">
            <a:alphaModFix/>
          </a:blip>
          <a:srcRect/>
          <a:stretch/>
        </p:blipFill>
        <p:spPr>
          <a:xfrm>
            <a:off x="947057" y="1742808"/>
            <a:ext cx="3273425" cy="2560547"/>
          </a:xfrm>
          <a:prstGeom prst="rect">
            <a:avLst/>
          </a:prstGeom>
          <a:noFill/>
          <a:ln>
            <a:noFill/>
          </a:ln>
        </p:spPr>
      </p:pic>
      <p:pic>
        <p:nvPicPr>
          <p:cNvPr id="427" name="Google Shape;427;p26" descr="http://www.cienciasfera.com/materiales/informatica/tecnologiainformacion/tema22/untitled2.bmp"/>
          <p:cNvPicPr preferRelativeResize="0"/>
          <p:nvPr/>
        </p:nvPicPr>
        <p:blipFill rotWithShape="1">
          <a:blip r:embed="rId4">
            <a:alphaModFix/>
          </a:blip>
          <a:srcRect/>
          <a:stretch/>
        </p:blipFill>
        <p:spPr>
          <a:xfrm>
            <a:off x="5417457" y="1575834"/>
            <a:ext cx="2444241" cy="2894496"/>
          </a:xfrm>
          <a:prstGeom prst="rect">
            <a:avLst/>
          </a:prstGeom>
          <a:noFill/>
          <a:ln>
            <a:noFill/>
          </a:ln>
        </p:spPr>
      </p:pic>
      <p:pic>
        <p:nvPicPr>
          <p:cNvPr id="428" name="Google Shape;428;p26" descr="programación estructurada"/>
          <p:cNvPicPr preferRelativeResize="0"/>
          <p:nvPr/>
        </p:nvPicPr>
        <p:blipFill rotWithShape="1">
          <a:blip r:embed="rId5">
            <a:alphaModFix/>
          </a:blip>
          <a:srcRect/>
          <a:stretch/>
        </p:blipFill>
        <p:spPr>
          <a:xfrm>
            <a:off x="3013075" y="4615533"/>
            <a:ext cx="2857500" cy="2028826"/>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32"/>
        <p:cNvGrpSpPr/>
        <p:nvPr/>
      </p:nvGrpSpPr>
      <p:grpSpPr>
        <a:xfrm>
          <a:off x="0" y="0"/>
          <a:ext cx="0" cy="0"/>
          <a:chOff x="0" y="0"/>
          <a:chExt cx="0" cy="0"/>
        </a:xfrm>
      </p:grpSpPr>
      <p:sp>
        <p:nvSpPr>
          <p:cNvPr id="433" name="Google Shape;433;p27"/>
          <p:cNvSpPr txBox="1"/>
          <p:nvPr/>
        </p:nvSpPr>
        <p:spPr>
          <a:xfrm>
            <a:off x="307800" y="341280"/>
            <a:ext cx="8229240" cy="99036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4000"/>
              <a:buFont typeface="Arial"/>
              <a:buNone/>
            </a:pPr>
            <a:r>
              <a:rPr lang="es-PY" sz="4000" b="0" i="0" u="none" strike="noStrike" cap="none">
                <a:solidFill>
                  <a:srgbClr val="D2533C"/>
                </a:solidFill>
                <a:latin typeface="Arial"/>
                <a:ea typeface="Arial"/>
                <a:cs typeface="Arial"/>
                <a:sym typeface="Arial"/>
              </a:rPr>
              <a:t>Programación Estructurada</a:t>
            </a:r>
            <a:endParaRPr sz="1800" b="0" i="0" u="none" strike="noStrike" cap="none">
              <a:solidFill>
                <a:schemeClr val="dk1"/>
              </a:solidFill>
              <a:latin typeface="Arial"/>
              <a:ea typeface="Arial"/>
              <a:cs typeface="Arial"/>
              <a:sym typeface="Arial"/>
            </a:endParaRPr>
          </a:p>
        </p:txBody>
      </p:sp>
      <p:sp>
        <p:nvSpPr>
          <p:cNvPr id="434" name="Google Shape;434;p27"/>
          <p:cNvSpPr/>
          <p:nvPr/>
        </p:nvSpPr>
        <p:spPr>
          <a:xfrm>
            <a:off x="155520" y="-144360"/>
            <a:ext cx="304560" cy="30456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5" name="Google Shape;435;p27"/>
          <p:cNvSpPr/>
          <p:nvPr/>
        </p:nvSpPr>
        <p:spPr>
          <a:xfrm>
            <a:off x="307800" y="1557360"/>
            <a:ext cx="7720200" cy="118764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es-PY" sz="1800" b="0" i="0" u="none" strike="noStrike" cap="none">
                <a:solidFill>
                  <a:srgbClr val="292934"/>
                </a:solidFill>
                <a:latin typeface="Arial"/>
                <a:ea typeface="Arial"/>
                <a:cs typeface="Arial"/>
                <a:sym typeface="Arial"/>
              </a:rPr>
              <a:t>La programación estructurada surgió a finales de los años 70 como un paradigma de programación orientado a mejorar </a:t>
            </a:r>
            <a:r>
              <a:rPr lang="es-PY" sz="1800" b="1" i="0" u="none" strike="noStrike" cap="none">
                <a:solidFill>
                  <a:srgbClr val="292934"/>
                </a:solidFill>
                <a:latin typeface="Arial"/>
                <a:ea typeface="Arial"/>
                <a:cs typeface="Arial"/>
                <a:sym typeface="Arial"/>
              </a:rPr>
              <a:t>la claridad, calidad y tiempo de desarrollo </a:t>
            </a:r>
            <a:r>
              <a:rPr lang="es-PY" sz="1800" b="0" i="0" u="none" strike="noStrike" cap="none">
                <a:solidFill>
                  <a:srgbClr val="292934"/>
                </a:solidFill>
                <a:latin typeface="Arial"/>
                <a:ea typeface="Arial"/>
                <a:cs typeface="Arial"/>
                <a:sym typeface="Arial"/>
              </a:rPr>
              <a:t>de un programa.</a:t>
            </a:r>
            <a:endParaRPr sz="1800" b="0" i="0" u="none" strike="noStrike" cap="none">
              <a:solidFill>
                <a:schemeClr val="dk1"/>
              </a:solidFill>
              <a:latin typeface="Arial"/>
              <a:ea typeface="Arial"/>
              <a:cs typeface="Arial"/>
              <a:sym typeface="Arial"/>
            </a:endParaRPr>
          </a:p>
        </p:txBody>
      </p:sp>
      <p:sp>
        <p:nvSpPr>
          <p:cNvPr id="436" name="Google Shape;436;p27"/>
          <p:cNvSpPr/>
          <p:nvPr/>
        </p:nvSpPr>
        <p:spPr>
          <a:xfrm>
            <a:off x="155520" y="2675523"/>
            <a:ext cx="7778160" cy="1187640"/>
          </a:xfrm>
          <a:prstGeom prst="rect">
            <a:avLst/>
          </a:prstGeom>
          <a:noFill/>
          <a:ln>
            <a:noFill/>
          </a:ln>
        </p:spPr>
        <p:txBody>
          <a:bodyPr spcFirstLastPara="1" wrap="square" lIns="90000" tIns="45000" rIns="90000" bIns="45000" anchor="t" anchorCtr="0">
            <a:noAutofit/>
          </a:bodyPr>
          <a:lstStyle/>
          <a:p>
            <a:pPr marL="285750" marR="0" lvl="0" indent="-285750" algn="l" rtl="0">
              <a:lnSpc>
                <a:spcPct val="100000"/>
              </a:lnSpc>
              <a:spcBef>
                <a:spcPts val="0"/>
              </a:spcBef>
              <a:spcAft>
                <a:spcPts val="0"/>
              </a:spcAft>
              <a:buClr>
                <a:schemeClr val="dk1"/>
              </a:buClr>
              <a:buSzPts val="1800"/>
              <a:buFont typeface="Arial"/>
              <a:buChar char="•"/>
            </a:pPr>
            <a:r>
              <a:rPr lang="es-PY" sz="1800" b="0" i="0" u="none" strike="noStrike" cap="none">
                <a:solidFill>
                  <a:schemeClr val="dk1"/>
                </a:solidFill>
                <a:latin typeface="Arial"/>
                <a:ea typeface="Arial"/>
                <a:cs typeface="Arial"/>
                <a:sym typeface="Arial"/>
              </a:rPr>
              <a:t>Boehm, Corrado, &amp; Jacopini, Giuseppe (1966), </a:t>
            </a:r>
            <a:r>
              <a:rPr lang="es-PY" sz="1800" b="0" i="0" u="sng" strike="noStrike" cap="none">
                <a:solidFill>
                  <a:schemeClr val="hlink"/>
                </a:solidFill>
                <a:latin typeface="Arial"/>
                <a:ea typeface="Arial"/>
                <a:cs typeface="Arial"/>
                <a:sym typeface="Arial"/>
                <a:hlinkClick r:id="rId3"/>
              </a:rPr>
              <a:t>"Flow Diagrams, Turing Machines, and Languages with only Two Formation Rules"</a:t>
            </a:r>
            <a:r>
              <a:rPr lang="es-PY" sz="1800" b="0" i="0" u="none" strike="noStrike" cap="none">
                <a:solidFill>
                  <a:schemeClr val="dk1"/>
                </a:solidFill>
                <a:latin typeface="Arial"/>
                <a:ea typeface="Arial"/>
                <a:cs typeface="Arial"/>
                <a:sym typeface="Arial"/>
              </a:rPr>
              <a:t>, </a:t>
            </a:r>
            <a:r>
              <a:rPr lang="es-PY" sz="1800" b="0" i="1" u="sng" strike="noStrike" cap="none">
                <a:solidFill>
                  <a:schemeClr val="hlink"/>
                </a:solidFill>
                <a:latin typeface="Arial"/>
                <a:ea typeface="Arial"/>
                <a:cs typeface="Arial"/>
                <a:sym typeface="Arial"/>
                <a:hlinkClick r:id="rId4"/>
              </a:rPr>
              <a:t>Communications of the ACM</a:t>
            </a:r>
            <a:r>
              <a:rPr lang="es-PY" sz="1800" b="0" i="0" u="none" strike="noStrike" cap="none">
                <a:solidFill>
                  <a:schemeClr val="dk1"/>
                </a:solidFill>
                <a:latin typeface="Arial"/>
                <a:ea typeface="Arial"/>
                <a:cs typeface="Arial"/>
                <a:sym typeface="Arial"/>
              </a:rPr>
              <a:t> 9(5): 366-371.</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chemeClr val="dk1"/>
              </a:buClr>
              <a:buSzPts val="1800"/>
              <a:buFont typeface="Arial"/>
              <a:buChar char="•"/>
            </a:pPr>
            <a:r>
              <a:rPr lang="es-PY" sz="1800" b="0" i="0" u="none" strike="noStrike" cap="none">
                <a:solidFill>
                  <a:schemeClr val="dk1"/>
                </a:solidFill>
                <a:latin typeface="Arial"/>
                <a:ea typeface="Arial"/>
                <a:cs typeface="Arial"/>
                <a:sym typeface="Arial"/>
              </a:rPr>
              <a:t>Cooper, David C. (1967), "Böhm and Jacopini's Reduction of Flow Charts" (Letter to the Editor), </a:t>
            </a:r>
            <a:r>
              <a:rPr lang="es-PY" sz="1800" b="0" i="1" u="none" strike="noStrike" cap="none">
                <a:solidFill>
                  <a:schemeClr val="dk1"/>
                </a:solidFill>
                <a:latin typeface="Arial"/>
                <a:ea typeface="Arial"/>
                <a:cs typeface="Arial"/>
                <a:sym typeface="Arial"/>
              </a:rPr>
              <a:t>Communications of the ACM</a:t>
            </a:r>
            <a:r>
              <a:rPr lang="es-PY" sz="1800" b="0" i="0" u="none" strike="noStrike" cap="none">
                <a:solidFill>
                  <a:schemeClr val="dk1"/>
                </a:solidFill>
                <a:latin typeface="Arial"/>
                <a:ea typeface="Arial"/>
                <a:cs typeface="Arial"/>
                <a:sym typeface="Arial"/>
              </a:rPr>
              <a:t> 10(8) (August): 463,473.</a:t>
            </a:r>
            <a:endParaRPr sz="1400" b="0" i="0" u="none" strike="noStrike" cap="none">
              <a:solidFill>
                <a:srgbClr val="000000"/>
              </a:solidFill>
              <a:latin typeface="Arial"/>
              <a:ea typeface="Arial"/>
              <a:cs typeface="Arial"/>
              <a:sym typeface="Arial"/>
            </a:endParaRPr>
          </a:p>
          <a:p>
            <a:pPr marL="285750" marR="0" lvl="0" indent="-171450" algn="l" rtl="0">
              <a:lnSpc>
                <a:spcPct val="100000"/>
              </a:lnSpc>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a:p>
            <a:pPr marL="285750" marR="0" lvl="0" indent="-171450" algn="l" rtl="0">
              <a:lnSpc>
                <a:spcPct val="100000"/>
              </a:lnSpc>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br>
              <a:rPr lang="es-PY" sz="1800" b="0" i="0" u="none" strike="noStrike" cap="none">
                <a:solidFill>
                  <a:schemeClr val="dk1"/>
                </a:solidFill>
                <a:latin typeface="Arial"/>
                <a:ea typeface="Arial"/>
                <a:cs typeface="Arial"/>
                <a:sym typeface="Arial"/>
              </a:rPr>
            </a:br>
            <a:endParaRPr sz="1800" b="1" i="0" u="none" strike="noStrike" cap="none">
              <a:solidFill>
                <a:srgbClr val="292934"/>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800"/>
              <a:buFont typeface="Arial"/>
              <a:buNone/>
            </a:pPr>
            <a:r>
              <a:rPr lang="es-PY" sz="1800" b="1" i="0" u="none" strike="noStrike" cap="none">
                <a:solidFill>
                  <a:srgbClr val="292934"/>
                </a:solidFill>
                <a:latin typeface="Arial"/>
                <a:ea typeface="Arial"/>
                <a:cs typeface="Arial"/>
                <a:sym typeface="Arial"/>
              </a:rPr>
              <a:t>https://cse.buffalo.edu/~rapaport/111F04/greatidea3.html</a:t>
            </a:r>
            <a:endParaRPr sz="1800" b="1" i="0" u="none" strike="noStrike" cap="none">
              <a:solidFill>
                <a:srgbClr val="292934"/>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rgbClr val="292934"/>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pic>
        <p:nvPicPr>
          <p:cNvPr id="437" name="Google Shape;437;p27"/>
          <p:cNvPicPr preferRelativeResize="0"/>
          <p:nvPr/>
        </p:nvPicPr>
        <p:blipFill rotWithShape="1">
          <a:blip r:embed="rId5">
            <a:alphaModFix/>
          </a:blip>
          <a:srcRect/>
          <a:stretch/>
        </p:blipFill>
        <p:spPr>
          <a:xfrm>
            <a:off x="7326863" y="3933371"/>
            <a:ext cx="1742537" cy="2323383"/>
          </a:xfrm>
          <a:prstGeom prst="rect">
            <a:avLst/>
          </a:prstGeom>
          <a:noFill/>
          <a:ln>
            <a:noFill/>
          </a:ln>
        </p:spPr>
      </p:pic>
      <p:sp>
        <p:nvSpPr>
          <p:cNvPr id="438" name="Google Shape;438;p27"/>
          <p:cNvSpPr/>
          <p:nvPr/>
        </p:nvSpPr>
        <p:spPr>
          <a:xfrm>
            <a:off x="7257" y="4419600"/>
            <a:ext cx="7162800" cy="923330"/>
          </a:xfrm>
          <a:prstGeom prst="rect">
            <a:avLst/>
          </a:prstGeom>
          <a:noFill/>
          <a:ln>
            <a:noFill/>
          </a:ln>
        </p:spPr>
        <p:txBody>
          <a:bodyPr spcFirstLastPara="1" wrap="square" lIns="91425" tIns="45700" rIns="91425" bIns="45700" anchor="t" anchorCtr="0">
            <a:noAutofit/>
          </a:bodyPr>
          <a:lstStyle/>
          <a:p>
            <a:pPr marL="285750" marR="0" lvl="0" indent="-285750" algn="l" rtl="0">
              <a:lnSpc>
                <a:spcPct val="100000"/>
              </a:lnSpc>
              <a:spcBef>
                <a:spcPts val="0"/>
              </a:spcBef>
              <a:spcAft>
                <a:spcPts val="0"/>
              </a:spcAft>
              <a:buClr>
                <a:schemeClr val="dk1"/>
              </a:buClr>
              <a:buSzPts val="1800"/>
              <a:buFont typeface="Arial"/>
              <a:buChar char="•"/>
            </a:pPr>
            <a:r>
              <a:rPr lang="es-PY" sz="1800" b="0" i="0" u="none" strike="noStrike" cap="none">
                <a:solidFill>
                  <a:schemeClr val="dk1"/>
                </a:solidFill>
                <a:latin typeface="Arial"/>
                <a:ea typeface="Arial"/>
                <a:cs typeface="Arial"/>
                <a:sym typeface="Arial"/>
              </a:rPr>
              <a:t>* Dijkstra, Edsger W. (1968), </a:t>
            </a:r>
            <a:r>
              <a:rPr lang="es-PY" sz="1800" b="0" i="0" u="sng" strike="noStrike" cap="none">
                <a:solidFill>
                  <a:schemeClr val="hlink"/>
                </a:solidFill>
                <a:latin typeface="Arial"/>
                <a:ea typeface="Arial"/>
                <a:cs typeface="Arial"/>
                <a:sym typeface="Arial"/>
                <a:hlinkClick r:id="rId6"/>
              </a:rPr>
              <a:t>"Go To Statement Considered Harmful"</a:t>
            </a:r>
            <a:r>
              <a:rPr lang="es-PY" sz="1800" b="0" i="0" u="none" strike="noStrike" cap="none">
                <a:solidFill>
                  <a:schemeClr val="dk1"/>
                </a:solidFill>
                <a:latin typeface="Arial"/>
                <a:ea typeface="Arial"/>
                <a:cs typeface="Arial"/>
                <a:sym typeface="Arial"/>
              </a:rPr>
              <a:t> (Letter to the Editor), </a:t>
            </a:r>
            <a:r>
              <a:rPr lang="es-PY" sz="1800" b="0" i="1" u="none" strike="noStrike" cap="none">
                <a:solidFill>
                  <a:schemeClr val="dk1"/>
                </a:solidFill>
                <a:latin typeface="Arial"/>
                <a:ea typeface="Arial"/>
                <a:cs typeface="Arial"/>
                <a:sym typeface="Arial"/>
              </a:rPr>
              <a:t>Communications of the ACM</a:t>
            </a:r>
            <a:r>
              <a:rPr lang="es-PY" sz="1800" b="0" i="0" u="none" strike="noStrike" cap="none">
                <a:solidFill>
                  <a:schemeClr val="dk1"/>
                </a:solidFill>
                <a:latin typeface="Arial"/>
                <a:ea typeface="Arial"/>
                <a:cs typeface="Arial"/>
                <a:sym typeface="Arial"/>
              </a:rPr>
              <a:t> 11(3) (March): 147-148.</a:t>
            </a:r>
            <a:endParaRPr sz="1400" b="0" i="0" u="none" strike="noStrike" cap="none">
              <a:solidFill>
                <a:srgbClr val="000000"/>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3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3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42"/>
        <p:cNvGrpSpPr/>
        <p:nvPr/>
      </p:nvGrpSpPr>
      <p:grpSpPr>
        <a:xfrm>
          <a:off x="0" y="0"/>
          <a:ext cx="0" cy="0"/>
          <a:chOff x="0" y="0"/>
          <a:chExt cx="0" cy="0"/>
        </a:xfrm>
      </p:grpSpPr>
      <p:sp>
        <p:nvSpPr>
          <p:cNvPr id="443" name="Google Shape;443;p28"/>
          <p:cNvSpPr txBox="1"/>
          <p:nvPr/>
        </p:nvSpPr>
        <p:spPr>
          <a:xfrm>
            <a:off x="307800" y="341280"/>
            <a:ext cx="8229240" cy="99036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4000"/>
              <a:buFont typeface="Arial"/>
              <a:buNone/>
            </a:pPr>
            <a:r>
              <a:rPr lang="es-PY" sz="4000" b="0" i="0" u="none" strike="noStrike" cap="none">
                <a:solidFill>
                  <a:srgbClr val="D2533C"/>
                </a:solidFill>
                <a:latin typeface="Arial"/>
                <a:ea typeface="Arial"/>
                <a:cs typeface="Arial"/>
                <a:sym typeface="Arial"/>
              </a:rPr>
              <a:t>Programación Estructurada</a:t>
            </a:r>
            <a:endParaRPr sz="1800" b="0" i="0" u="none" strike="noStrike" cap="none">
              <a:solidFill>
                <a:schemeClr val="dk1"/>
              </a:solidFill>
              <a:latin typeface="Arial"/>
              <a:ea typeface="Arial"/>
              <a:cs typeface="Arial"/>
              <a:sym typeface="Arial"/>
            </a:endParaRPr>
          </a:p>
        </p:txBody>
      </p:sp>
      <p:sp>
        <p:nvSpPr>
          <p:cNvPr id="444" name="Google Shape;444;p28"/>
          <p:cNvSpPr/>
          <p:nvPr/>
        </p:nvSpPr>
        <p:spPr>
          <a:xfrm>
            <a:off x="155520" y="-144360"/>
            <a:ext cx="304560" cy="30456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5" name="Google Shape;445;p28"/>
          <p:cNvSpPr/>
          <p:nvPr/>
        </p:nvSpPr>
        <p:spPr>
          <a:xfrm>
            <a:off x="307800" y="1557360"/>
            <a:ext cx="7720200" cy="118764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es-PY" sz="1800" b="0" i="0" u="none" strike="noStrike" cap="none">
                <a:solidFill>
                  <a:srgbClr val="292934"/>
                </a:solidFill>
                <a:latin typeface="Arial"/>
                <a:ea typeface="Arial"/>
                <a:cs typeface="Arial"/>
                <a:sym typeface="Arial"/>
              </a:rPr>
              <a:t>La programación estructurada es un paradigma de programación orientado a mejorar la claridad, calidad y tiempo de desarrollo de un programa, utilizando únicamente subrutinas y tres estructuras: secuencia, selección (if y switch) e iteración (bucles for y while).</a:t>
            </a:r>
            <a:endParaRPr sz="1800" b="0" i="0" u="none" strike="noStrike" cap="none">
              <a:solidFill>
                <a:schemeClr val="dk1"/>
              </a:solidFill>
              <a:latin typeface="Arial"/>
              <a:ea typeface="Arial"/>
              <a:cs typeface="Arial"/>
              <a:sym typeface="Arial"/>
            </a:endParaRPr>
          </a:p>
        </p:txBody>
      </p:sp>
      <p:pic>
        <p:nvPicPr>
          <p:cNvPr id="446" name="Google Shape;446;p28"/>
          <p:cNvPicPr preferRelativeResize="0"/>
          <p:nvPr/>
        </p:nvPicPr>
        <p:blipFill rotWithShape="1">
          <a:blip r:embed="rId3">
            <a:alphaModFix/>
          </a:blip>
          <a:srcRect/>
          <a:stretch/>
        </p:blipFill>
        <p:spPr>
          <a:xfrm>
            <a:off x="1259640" y="4221000"/>
            <a:ext cx="1923840" cy="1866600"/>
          </a:xfrm>
          <a:prstGeom prst="rect">
            <a:avLst/>
          </a:prstGeom>
          <a:noFill/>
          <a:ln>
            <a:noFill/>
          </a:ln>
        </p:spPr>
      </p:pic>
      <p:pic>
        <p:nvPicPr>
          <p:cNvPr id="447" name="Google Shape;447;p28"/>
          <p:cNvPicPr preferRelativeResize="0"/>
          <p:nvPr/>
        </p:nvPicPr>
        <p:blipFill rotWithShape="1">
          <a:blip r:embed="rId4">
            <a:alphaModFix/>
          </a:blip>
          <a:srcRect/>
          <a:stretch/>
        </p:blipFill>
        <p:spPr>
          <a:xfrm>
            <a:off x="3551400" y="4194720"/>
            <a:ext cx="2104560" cy="2037960"/>
          </a:xfrm>
          <a:prstGeom prst="rect">
            <a:avLst/>
          </a:prstGeom>
          <a:noFill/>
          <a:ln>
            <a:noFill/>
          </a:ln>
        </p:spPr>
      </p:pic>
      <p:pic>
        <p:nvPicPr>
          <p:cNvPr id="448" name="Google Shape;448;p28"/>
          <p:cNvPicPr preferRelativeResize="0"/>
          <p:nvPr/>
        </p:nvPicPr>
        <p:blipFill rotWithShape="1">
          <a:blip r:embed="rId5">
            <a:alphaModFix/>
          </a:blip>
          <a:srcRect/>
          <a:stretch/>
        </p:blipFill>
        <p:spPr>
          <a:xfrm>
            <a:off x="6444360" y="4354560"/>
            <a:ext cx="2161800" cy="1733040"/>
          </a:xfrm>
          <a:prstGeom prst="rect">
            <a:avLst/>
          </a:prstGeom>
          <a:noFill/>
          <a:ln>
            <a:noFill/>
          </a:ln>
        </p:spPr>
      </p:pic>
      <p:sp>
        <p:nvSpPr>
          <p:cNvPr id="449" name="Google Shape;449;p28"/>
          <p:cNvSpPr/>
          <p:nvPr/>
        </p:nvSpPr>
        <p:spPr>
          <a:xfrm>
            <a:off x="539640" y="2877120"/>
            <a:ext cx="7778160" cy="118764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es-PY" sz="1800" b="1" i="0" u="none" strike="noStrike" cap="none">
                <a:solidFill>
                  <a:srgbClr val="FF0000"/>
                </a:solidFill>
                <a:latin typeface="Arial"/>
                <a:ea typeface="Arial"/>
                <a:cs typeface="Arial"/>
                <a:sym typeface="Arial"/>
              </a:rPr>
              <a:t>Teorema del programa estructurado</a:t>
            </a:r>
            <a:endParaRPr sz="1800" b="0"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800"/>
              <a:buFont typeface="Arial"/>
              <a:buNone/>
            </a:pPr>
            <a:r>
              <a:rPr lang="es-PY" sz="1800" b="0" i="0" u="none" strike="noStrike" cap="none">
                <a:solidFill>
                  <a:srgbClr val="292934"/>
                </a:solidFill>
                <a:latin typeface="Arial"/>
                <a:ea typeface="Arial"/>
                <a:cs typeface="Arial"/>
                <a:sym typeface="Arial"/>
              </a:rPr>
              <a:t> </a:t>
            </a:r>
            <a:r>
              <a:rPr lang="es-PY" sz="1800" b="1" i="0" u="none" strike="noStrike" cap="none">
                <a:solidFill>
                  <a:srgbClr val="292934"/>
                </a:solidFill>
                <a:latin typeface="Arial"/>
                <a:ea typeface="Arial"/>
                <a:cs typeface="Arial"/>
                <a:sym typeface="Arial"/>
              </a:rPr>
              <a:t>Böhm, Jacopini. "Flow diagrams, turing machines and languages with only two formation rules" Comm. ACM, 9(5):366-371, May 1966</a:t>
            </a:r>
            <a:endParaRPr sz="1800" b="0"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4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4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53"/>
        <p:cNvGrpSpPr/>
        <p:nvPr/>
      </p:nvGrpSpPr>
      <p:grpSpPr>
        <a:xfrm>
          <a:off x="0" y="0"/>
          <a:ext cx="0" cy="0"/>
          <a:chOff x="0" y="0"/>
          <a:chExt cx="0" cy="0"/>
        </a:xfrm>
      </p:grpSpPr>
      <p:sp>
        <p:nvSpPr>
          <p:cNvPr id="454" name="Google Shape;454;p29"/>
          <p:cNvSpPr txBox="1"/>
          <p:nvPr/>
        </p:nvSpPr>
        <p:spPr>
          <a:xfrm>
            <a:off x="307800" y="341280"/>
            <a:ext cx="8229240" cy="99036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3000"/>
              <a:buFont typeface="Arial"/>
              <a:buNone/>
            </a:pPr>
            <a:r>
              <a:rPr lang="es-PY" sz="3000" b="0" i="0" u="none" strike="noStrike" cap="none">
                <a:solidFill>
                  <a:srgbClr val="D2533C"/>
                </a:solidFill>
                <a:latin typeface="Arial"/>
                <a:ea typeface="Arial"/>
                <a:cs typeface="Arial"/>
                <a:sym typeface="Arial"/>
              </a:rPr>
              <a:t>Estructura de Selección (PseudoCódigo)  </a:t>
            </a:r>
            <a:endParaRPr sz="3000" b="0" i="0" u="none" strike="noStrike" cap="none">
              <a:solidFill>
                <a:schemeClr val="dk1"/>
              </a:solidFill>
              <a:latin typeface="Arial"/>
              <a:ea typeface="Arial"/>
              <a:cs typeface="Arial"/>
              <a:sym typeface="Arial"/>
            </a:endParaRPr>
          </a:p>
        </p:txBody>
      </p:sp>
      <p:sp>
        <p:nvSpPr>
          <p:cNvPr id="455" name="Google Shape;455;p29"/>
          <p:cNvSpPr/>
          <p:nvPr/>
        </p:nvSpPr>
        <p:spPr>
          <a:xfrm>
            <a:off x="155520" y="-144360"/>
            <a:ext cx="304560" cy="30456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456" name="Google Shape;456;p29"/>
          <p:cNvPicPr preferRelativeResize="0"/>
          <p:nvPr/>
        </p:nvPicPr>
        <p:blipFill rotWithShape="1">
          <a:blip r:embed="rId3">
            <a:alphaModFix/>
          </a:blip>
          <a:srcRect r="462895"/>
          <a:stretch/>
        </p:blipFill>
        <p:spPr>
          <a:xfrm>
            <a:off x="5724000" y="1196640"/>
            <a:ext cx="1763280" cy="2037960"/>
          </a:xfrm>
          <a:prstGeom prst="rect">
            <a:avLst/>
          </a:prstGeom>
          <a:noFill/>
          <a:ln>
            <a:noFill/>
          </a:ln>
        </p:spPr>
      </p:pic>
      <p:sp>
        <p:nvSpPr>
          <p:cNvPr id="457" name="Google Shape;457;p29"/>
          <p:cNvSpPr/>
          <p:nvPr/>
        </p:nvSpPr>
        <p:spPr>
          <a:xfrm>
            <a:off x="447120" y="1989000"/>
            <a:ext cx="2788560" cy="173628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s-PY" sz="1800" b="1" i="0" u="none" strike="noStrike" cap="none">
                <a:solidFill>
                  <a:srgbClr val="FF0000"/>
                </a:solidFill>
                <a:latin typeface="Arial"/>
                <a:ea typeface="Arial"/>
                <a:cs typeface="Arial"/>
                <a:sym typeface="Arial"/>
              </a:rPr>
              <a:t>Si (condición) Entonces</a:t>
            </a:r>
            <a:endParaRPr sz="18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s-PY" sz="1800" b="1" i="0" u="none" strike="noStrike" cap="none">
                <a:solidFill>
                  <a:srgbClr val="FF0000"/>
                </a:solidFill>
                <a:latin typeface="Arial"/>
                <a:ea typeface="Arial"/>
                <a:cs typeface="Arial"/>
                <a:sym typeface="Arial"/>
              </a:rPr>
              <a:t>..</a:t>
            </a:r>
            <a:endParaRPr sz="18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s-PY" sz="1800" b="1" i="0" u="none" strike="noStrike" cap="none">
                <a:solidFill>
                  <a:srgbClr val="FF0000"/>
                </a:solidFill>
                <a:latin typeface="Arial"/>
                <a:ea typeface="Arial"/>
                <a:cs typeface="Arial"/>
                <a:sym typeface="Arial"/>
              </a:rPr>
              <a:t>Sino</a:t>
            </a:r>
            <a:endParaRPr sz="18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s-PY" sz="1800" b="1" i="0" u="none" strike="noStrike" cap="none">
                <a:solidFill>
                  <a:srgbClr val="FF0000"/>
                </a:solidFill>
                <a:latin typeface="Arial"/>
                <a:ea typeface="Arial"/>
                <a:cs typeface="Arial"/>
                <a:sym typeface="Arial"/>
              </a:rPr>
              <a:t>..</a:t>
            </a:r>
            <a:endParaRPr sz="18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s-PY" sz="1800" b="1" i="0" u="none" strike="noStrike" cap="none">
                <a:solidFill>
                  <a:srgbClr val="FF0000"/>
                </a:solidFill>
                <a:latin typeface="Arial"/>
                <a:ea typeface="Arial"/>
                <a:cs typeface="Arial"/>
                <a:sym typeface="Arial"/>
              </a:rPr>
              <a:t>Fin Si</a:t>
            </a:r>
            <a:endParaRPr sz="1800" b="0" i="0" u="none" strike="noStrike" cap="none">
              <a:solidFill>
                <a:schemeClr val="dk1"/>
              </a:solidFill>
              <a:latin typeface="Arial"/>
              <a:ea typeface="Arial"/>
              <a:cs typeface="Arial"/>
              <a:sym typeface="Arial"/>
            </a:endParaRPr>
          </a:p>
        </p:txBody>
      </p:sp>
      <p:sp>
        <p:nvSpPr>
          <p:cNvPr id="458" name="Google Shape;458;p29"/>
          <p:cNvSpPr/>
          <p:nvPr/>
        </p:nvSpPr>
        <p:spPr>
          <a:xfrm>
            <a:off x="4945680" y="3234960"/>
            <a:ext cx="2875680" cy="310788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s-PY" sz="1800" b="1" i="0" u="none" strike="noStrike" cap="none">
                <a:solidFill>
                  <a:srgbClr val="FF0000"/>
                </a:solidFill>
                <a:latin typeface="Arial"/>
                <a:ea typeface="Arial"/>
                <a:cs typeface="Arial"/>
                <a:sym typeface="Arial"/>
              </a:rPr>
              <a:t>Según (condición) Hacer</a:t>
            </a:r>
            <a:endParaRPr sz="18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s-PY" sz="1800" b="1" i="0" u="none" strike="noStrike" cap="none">
                <a:solidFill>
                  <a:srgbClr val="FF0000"/>
                </a:solidFill>
                <a:latin typeface="Arial"/>
                <a:ea typeface="Arial"/>
                <a:cs typeface="Arial"/>
                <a:sym typeface="Arial"/>
              </a:rPr>
              <a:t>    Opcion_1:</a:t>
            </a:r>
            <a:endParaRPr sz="18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s-PY" sz="1800" b="1" i="0" u="none" strike="noStrike" cap="none">
                <a:solidFill>
                  <a:srgbClr val="FF0000"/>
                </a:solidFill>
                <a:latin typeface="Arial"/>
                <a:ea typeface="Arial"/>
                <a:cs typeface="Arial"/>
                <a:sym typeface="Arial"/>
              </a:rPr>
              <a:t>    Opcion_2:</a:t>
            </a:r>
            <a:endParaRPr sz="18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s-PY" sz="1800" b="1" i="0" u="none" strike="noStrike" cap="none">
                <a:solidFill>
                  <a:srgbClr val="FF0000"/>
                </a:solidFill>
                <a:latin typeface="Arial"/>
                <a:ea typeface="Arial"/>
                <a:cs typeface="Arial"/>
                <a:sym typeface="Arial"/>
              </a:rPr>
              <a:t>   </a:t>
            </a:r>
            <a:endParaRPr sz="18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s-PY" sz="1800" b="1" i="0" u="none" strike="noStrike" cap="none">
                <a:solidFill>
                  <a:srgbClr val="FF0000"/>
                </a:solidFill>
                <a:latin typeface="Arial"/>
                <a:ea typeface="Arial"/>
                <a:cs typeface="Arial"/>
                <a:sym typeface="Arial"/>
              </a:rPr>
              <a:t>    Opcion_3:</a:t>
            </a:r>
            <a:endParaRPr sz="18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s-PY" sz="1800" b="1" i="0" u="none" strike="noStrike" cap="none">
                <a:solidFill>
                  <a:srgbClr val="FF0000"/>
                </a:solidFill>
                <a:latin typeface="Arial"/>
                <a:ea typeface="Arial"/>
                <a:cs typeface="Arial"/>
                <a:sym typeface="Arial"/>
              </a:rPr>
              <a:t>    De Otro modo:</a:t>
            </a:r>
            <a:endParaRPr sz="18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s-PY" sz="1800" b="1" i="0" u="none" strike="noStrike" cap="none">
                <a:solidFill>
                  <a:srgbClr val="FF0000"/>
                </a:solidFill>
                <a:latin typeface="Arial"/>
                <a:ea typeface="Arial"/>
                <a:cs typeface="Arial"/>
                <a:sym typeface="Arial"/>
              </a:rPr>
              <a:t>Fin Según </a:t>
            </a:r>
            <a:endParaRPr sz="18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pic>
        <p:nvPicPr>
          <p:cNvPr id="459" name="Google Shape;459;p29"/>
          <p:cNvPicPr preferRelativeResize="0"/>
          <p:nvPr/>
        </p:nvPicPr>
        <p:blipFill rotWithShape="1">
          <a:blip r:embed="rId4">
            <a:alphaModFix/>
          </a:blip>
          <a:srcRect l="4335" t="28808" r="51330" b="40565"/>
          <a:stretch/>
        </p:blipFill>
        <p:spPr>
          <a:xfrm>
            <a:off x="324000" y="4525200"/>
            <a:ext cx="3137040" cy="159984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63"/>
        <p:cNvGrpSpPr/>
        <p:nvPr/>
      </p:nvGrpSpPr>
      <p:grpSpPr>
        <a:xfrm>
          <a:off x="0" y="0"/>
          <a:ext cx="0" cy="0"/>
          <a:chOff x="0" y="0"/>
          <a:chExt cx="0" cy="0"/>
        </a:xfrm>
      </p:grpSpPr>
      <p:sp>
        <p:nvSpPr>
          <p:cNvPr id="464" name="Google Shape;464;p30"/>
          <p:cNvSpPr txBox="1"/>
          <p:nvPr/>
        </p:nvSpPr>
        <p:spPr>
          <a:xfrm>
            <a:off x="307800" y="341280"/>
            <a:ext cx="8229240" cy="99036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3000"/>
              <a:buFont typeface="Arial"/>
              <a:buNone/>
            </a:pPr>
            <a:r>
              <a:rPr lang="es-PY" sz="3000" b="0" i="0" u="none" strike="noStrike" cap="none">
                <a:solidFill>
                  <a:srgbClr val="D2533C"/>
                </a:solidFill>
                <a:latin typeface="Arial"/>
                <a:ea typeface="Arial"/>
                <a:cs typeface="Arial"/>
                <a:sym typeface="Arial"/>
              </a:rPr>
              <a:t>Estructura de Bucles (PseudoCódigo) </a:t>
            </a:r>
            <a:endParaRPr sz="3000" b="0" i="0" u="none" strike="noStrike" cap="none">
              <a:solidFill>
                <a:schemeClr val="dk1"/>
              </a:solidFill>
              <a:latin typeface="Arial"/>
              <a:ea typeface="Arial"/>
              <a:cs typeface="Arial"/>
              <a:sym typeface="Arial"/>
            </a:endParaRPr>
          </a:p>
        </p:txBody>
      </p:sp>
      <p:sp>
        <p:nvSpPr>
          <p:cNvPr id="465" name="Google Shape;465;p30"/>
          <p:cNvSpPr/>
          <p:nvPr/>
        </p:nvSpPr>
        <p:spPr>
          <a:xfrm>
            <a:off x="155520" y="-144360"/>
            <a:ext cx="304560" cy="30456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466" name="Google Shape;466;p30"/>
          <p:cNvPicPr preferRelativeResize="0"/>
          <p:nvPr/>
        </p:nvPicPr>
        <p:blipFill rotWithShape="1">
          <a:blip r:embed="rId3">
            <a:alphaModFix/>
          </a:blip>
          <a:srcRect t="19157" r="47871"/>
          <a:stretch/>
        </p:blipFill>
        <p:spPr>
          <a:xfrm>
            <a:off x="615240" y="2343240"/>
            <a:ext cx="3689640" cy="4226400"/>
          </a:xfrm>
          <a:prstGeom prst="rect">
            <a:avLst/>
          </a:prstGeom>
          <a:noFill/>
          <a:ln>
            <a:noFill/>
          </a:ln>
        </p:spPr>
      </p:pic>
      <p:pic>
        <p:nvPicPr>
          <p:cNvPr id="467" name="Google Shape;467;p30"/>
          <p:cNvPicPr preferRelativeResize="0"/>
          <p:nvPr/>
        </p:nvPicPr>
        <p:blipFill rotWithShape="1">
          <a:blip r:embed="rId3">
            <a:alphaModFix/>
          </a:blip>
          <a:srcRect l="51662" t="24810" r="-3788" b="-5635"/>
          <a:stretch/>
        </p:blipFill>
        <p:spPr>
          <a:xfrm>
            <a:off x="5220000" y="2343240"/>
            <a:ext cx="3689640" cy="4226400"/>
          </a:xfrm>
          <a:prstGeom prst="rect">
            <a:avLst/>
          </a:prstGeom>
          <a:noFill/>
          <a:ln>
            <a:noFill/>
          </a:ln>
        </p:spPr>
      </p:pic>
      <p:sp>
        <p:nvSpPr>
          <p:cNvPr id="468" name="Google Shape;468;p30"/>
          <p:cNvSpPr/>
          <p:nvPr/>
        </p:nvSpPr>
        <p:spPr>
          <a:xfrm>
            <a:off x="771480" y="1268640"/>
            <a:ext cx="3114720" cy="91332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s-PY" sz="1800" b="1" i="0" u="none" strike="noStrike" cap="none">
                <a:solidFill>
                  <a:srgbClr val="FF0000"/>
                </a:solidFill>
                <a:latin typeface="Arial"/>
                <a:ea typeface="Arial"/>
                <a:cs typeface="Arial"/>
                <a:sym typeface="Arial"/>
              </a:rPr>
              <a:t>Mientras (condición) Hacer</a:t>
            </a:r>
            <a:endParaRPr sz="18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s-PY" sz="1800" b="1" i="0" u="none" strike="noStrike" cap="none">
                <a:solidFill>
                  <a:srgbClr val="FF0000"/>
                </a:solidFill>
                <a:latin typeface="Arial"/>
                <a:ea typeface="Arial"/>
                <a:cs typeface="Arial"/>
                <a:sym typeface="Arial"/>
              </a:rPr>
              <a:t>Fin Mientras</a:t>
            </a:r>
            <a:endParaRPr sz="1800" b="0" i="0" u="none" strike="noStrike" cap="none">
              <a:solidFill>
                <a:schemeClr val="dk1"/>
              </a:solidFill>
              <a:latin typeface="Arial"/>
              <a:ea typeface="Arial"/>
              <a:cs typeface="Arial"/>
              <a:sym typeface="Arial"/>
            </a:endParaRPr>
          </a:p>
        </p:txBody>
      </p:sp>
      <p:sp>
        <p:nvSpPr>
          <p:cNvPr id="469" name="Google Shape;469;p30"/>
          <p:cNvSpPr/>
          <p:nvPr/>
        </p:nvSpPr>
        <p:spPr>
          <a:xfrm>
            <a:off x="4944240" y="1392480"/>
            <a:ext cx="2673000" cy="91332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s-PY" sz="1800" b="1" i="0" u="none" strike="noStrike" cap="none">
                <a:solidFill>
                  <a:srgbClr val="FF0000"/>
                </a:solidFill>
                <a:latin typeface="Arial"/>
                <a:ea typeface="Arial"/>
                <a:cs typeface="Arial"/>
                <a:sym typeface="Arial"/>
              </a:rPr>
              <a:t>Repetir</a:t>
            </a:r>
            <a:endParaRPr sz="18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s-PY" sz="1800" b="1" i="0" u="none" strike="noStrike" cap="none">
                <a:solidFill>
                  <a:srgbClr val="FF0000"/>
                </a:solidFill>
                <a:latin typeface="Arial"/>
                <a:ea typeface="Arial"/>
                <a:cs typeface="Arial"/>
                <a:sym typeface="Arial"/>
              </a:rPr>
              <a:t>Hasta Que (condición) </a:t>
            </a:r>
            <a:endParaRPr sz="1800" b="0" i="0" u="none" strike="noStrike" cap="none">
              <a:solidFill>
                <a:schemeClr val="dk1"/>
              </a:solidFill>
              <a:latin typeface="Arial"/>
              <a:ea typeface="Arial"/>
              <a:cs typeface="Arial"/>
              <a:sym typeface="Aria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73"/>
        <p:cNvGrpSpPr/>
        <p:nvPr/>
      </p:nvGrpSpPr>
      <p:grpSpPr>
        <a:xfrm>
          <a:off x="0" y="0"/>
          <a:ext cx="0" cy="0"/>
          <a:chOff x="0" y="0"/>
          <a:chExt cx="0" cy="0"/>
        </a:xfrm>
      </p:grpSpPr>
      <p:sp>
        <p:nvSpPr>
          <p:cNvPr id="474" name="Google Shape;474;p31"/>
          <p:cNvSpPr/>
          <p:nvPr/>
        </p:nvSpPr>
        <p:spPr>
          <a:xfrm>
            <a:off x="155520" y="-144360"/>
            <a:ext cx="304560" cy="30456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5" name="Google Shape;475;p31"/>
          <p:cNvSpPr/>
          <p:nvPr/>
        </p:nvSpPr>
        <p:spPr>
          <a:xfrm>
            <a:off x="457200" y="533520"/>
            <a:ext cx="8229240" cy="99036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4000"/>
              <a:buFont typeface="Arial"/>
              <a:buNone/>
            </a:pPr>
            <a:r>
              <a:rPr lang="es-PY" sz="4000" b="0" i="0" u="none" strike="noStrike" cap="none">
                <a:solidFill>
                  <a:srgbClr val="D2533C"/>
                </a:solidFill>
                <a:latin typeface="Arial"/>
                <a:ea typeface="Arial"/>
                <a:cs typeface="Arial"/>
                <a:sym typeface="Arial"/>
              </a:rPr>
              <a:t>Conceptos Básicos</a:t>
            </a:r>
            <a:endParaRPr sz="1800" b="0" i="0" u="none" strike="noStrike" cap="none">
              <a:solidFill>
                <a:schemeClr val="dk1"/>
              </a:solidFill>
              <a:latin typeface="Arial"/>
              <a:ea typeface="Arial"/>
              <a:cs typeface="Arial"/>
              <a:sym typeface="Arial"/>
            </a:endParaRPr>
          </a:p>
        </p:txBody>
      </p:sp>
      <p:sp>
        <p:nvSpPr>
          <p:cNvPr id="476" name="Google Shape;476;p31"/>
          <p:cNvSpPr/>
          <p:nvPr/>
        </p:nvSpPr>
        <p:spPr>
          <a:xfrm>
            <a:off x="486000" y="1463578"/>
            <a:ext cx="8172000" cy="3930900"/>
          </a:xfrm>
          <a:prstGeom prst="rect">
            <a:avLst/>
          </a:prstGeom>
          <a:noFill/>
          <a:ln>
            <a:noFill/>
          </a:ln>
        </p:spPr>
        <p:txBody>
          <a:bodyPr spcFirstLastPara="1" wrap="square" lIns="90000" tIns="45000" rIns="90000" bIns="45000" anchor="t" anchorCtr="0">
            <a:noAutofit/>
          </a:bodyPr>
          <a:lstStyle/>
          <a:p>
            <a:pPr marL="0" marR="0" lvl="0" indent="0" algn="l" rtl="0">
              <a:lnSpc>
                <a:spcPct val="115000"/>
              </a:lnSpc>
              <a:spcBef>
                <a:spcPts val="0"/>
              </a:spcBef>
              <a:spcAft>
                <a:spcPts val="0"/>
              </a:spcAft>
              <a:buClr>
                <a:srgbClr val="000000"/>
              </a:buClr>
              <a:buSzPts val="1800"/>
              <a:buFont typeface="Arial"/>
              <a:buNone/>
            </a:pPr>
            <a:r>
              <a:rPr lang="es-PY" sz="1800" b="0" i="0" u="none" strike="noStrike" cap="none">
                <a:solidFill>
                  <a:srgbClr val="292934"/>
                </a:solidFill>
                <a:latin typeface="Arial"/>
                <a:ea typeface="Arial"/>
                <a:cs typeface="Arial"/>
                <a:sym typeface="Arial"/>
              </a:rPr>
              <a:t>■ </a:t>
            </a:r>
            <a:r>
              <a:rPr lang="es-PY" sz="1800" b="1" i="0" u="none" strike="noStrike" cap="none">
                <a:solidFill>
                  <a:srgbClr val="292934"/>
                </a:solidFill>
                <a:latin typeface="Arial"/>
                <a:ea typeface="Arial"/>
                <a:cs typeface="Arial"/>
                <a:sym typeface="Arial"/>
              </a:rPr>
              <a:t>Variable</a:t>
            </a:r>
            <a:endParaRPr sz="1800" b="1" i="0" u="none" strike="noStrike" cap="none">
              <a:solidFill>
                <a:schemeClr val="dk1"/>
              </a:solidFill>
              <a:latin typeface="Arial"/>
              <a:ea typeface="Arial"/>
              <a:cs typeface="Arial"/>
              <a:sym typeface="Arial"/>
            </a:endParaRPr>
          </a:p>
          <a:p>
            <a:pPr marL="0" marR="0" lvl="0" indent="0" algn="l" rtl="0">
              <a:lnSpc>
                <a:spcPct val="115000"/>
              </a:lnSpc>
              <a:spcBef>
                <a:spcPts val="0"/>
              </a:spcBef>
              <a:spcAft>
                <a:spcPts val="0"/>
              </a:spcAft>
              <a:buClr>
                <a:srgbClr val="000000"/>
              </a:buClr>
              <a:buSzPts val="1800"/>
              <a:buFont typeface="Arial"/>
              <a:buNone/>
            </a:pPr>
            <a:r>
              <a:rPr lang="es-PY" sz="1800" b="0" i="0" u="none" strike="noStrike" cap="none">
                <a:solidFill>
                  <a:srgbClr val="292934"/>
                </a:solidFill>
                <a:latin typeface="Arial"/>
                <a:ea typeface="Arial"/>
                <a:cs typeface="Arial"/>
                <a:sym typeface="Arial"/>
              </a:rPr>
              <a:t>    ♦Región de la memoria (principal) que puede ser accedida mediante un</a:t>
            </a:r>
            <a:endParaRPr sz="1800" b="0" i="0" u="none" strike="noStrike" cap="none">
              <a:solidFill>
                <a:schemeClr val="dk1"/>
              </a:solidFill>
              <a:latin typeface="Arial"/>
              <a:ea typeface="Arial"/>
              <a:cs typeface="Arial"/>
              <a:sym typeface="Arial"/>
            </a:endParaRPr>
          </a:p>
          <a:p>
            <a:pPr marL="0" marR="0" lvl="0" indent="0" algn="l" rtl="0">
              <a:lnSpc>
                <a:spcPct val="115000"/>
              </a:lnSpc>
              <a:spcBef>
                <a:spcPts val="0"/>
              </a:spcBef>
              <a:spcAft>
                <a:spcPts val="0"/>
              </a:spcAft>
              <a:buClr>
                <a:srgbClr val="000000"/>
              </a:buClr>
              <a:buSzPts val="1800"/>
              <a:buFont typeface="Arial"/>
              <a:buNone/>
            </a:pPr>
            <a:r>
              <a:rPr lang="es-PY" sz="1800" b="0" i="0" u="none" strike="noStrike" cap="none">
                <a:solidFill>
                  <a:srgbClr val="292934"/>
                </a:solidFill>
                <a:latin typeface="Arial"/>
                <a:ea typeface="Arial"/>
                <a:cs typeface="Arial"/>
                <a:sym typeface="Arial"/>
              </a:rPr>
              <a:t>nombre ( nombre de variable ). El contenido de esta región puede ser</a:t>
            </a:r>
            <a:endParaRPr sz="1800" b="0" i="0" u="none" strike="noStrike" cap="none">
              <a:solidFill>
                <a:schemeClr val="dk1"/>
              </a:solidFill>
              <a:latin typeface="Arial"/>
              <a:ea typeface="Arial"/>
              <a:cs typeface="Arial"/>
              <a:sym typeface="Arial"/>
            </a:endParaRPr>
          </a:p>
          <a:p>
            <a:pPr marL="0" marR="0" lvl="0" indent="0" algn="l" rtl="0">
              <a:lnSpc>
                <a:spcPct val="115000"/>
              </a:lnSpc>
              <a:spcBef>
                <a:spcPts val="0"/>
              </a:spcBef>
              <a:spcAft>
                <a:spcPts val="0"/>
              </a:spcAft>
              <a:buClr>
                <a:srgbClr val="000000"/>
              </a:buClr>
              <a:buSzPts val="1800"/>
              <a:buFont typeface="Arial"/>
              <a:buNone/>
            </a:pPr>
            <a:r>
              <a:rPr lang="es-PY" sz="1800" b="0" i="0" u="none" strike="noStrike" cap="none">
                <a:solidFill>
                  <a:srgbClr val="292934"/>
                </a:solidFill>
                <a:latin typeface="Arial"/>
                <a:ea typeface="Arial"/>
                <a:cs typeface="Arial"/>
                <a:sym typeface="Arial"/>
              </a:rPr>
              <a:t>cambiado.</a:t>
            </a:r>
            <a:endParaRPr sz="1800" b="0" i="0" u="none" strike="noStrike" cap="none">
              <a:solidFill>
                <a:schemeClr val="dk1"/>
              </a:solidFill>
              <a:latin typeface="Arial"/>
              <a:ea typeface="Arial"/>
              <a:cs typeface="Arial"/>
              <a:sym typeface="Arial"/>
            </a:endParaRPr>
          </a:p>
          <a:p>
            <a:pPr marL="0" marR="0" lvl="0" indent="0" algn="l" rtl="0">
              <a:lnSpc>
                <a:spcPct val="115000"/>
              </a:lnSpc>
              <a:spcBef>
                <a:spcPts val="0"/>
              </a:spcBef>
              <a:spcAft>
                <a:spcPts val="0"/>
              </a:spcAft>
              <a:buClr>
                <a:srgbClr val="000000"/>
              </a:buClr>
              <a:buSzPts val="1800"/>
              <a:buFont typeface="Arial"/>
              <a:buNone/>
            </a:pPr>
            <a:r>
              <a:rPr lang="es-PY" sz="1800" b="1" i="0" u="none" strike="noStrike" cap="none">
                <a:solidFill>
                  <a:srgbClr val="292934"/>
                </a:solidFill>
                <a:latin typeface="Arial"/>
                <a:ea typeface="Arial"/>
                <a:cs typeface="Arial"/>
                <a:sym typeface="Arial"/>
              </a:rPr>
              <a:t>■ Constante literal</a:t>
            </a:r>
            <a:endParaRPr sz="1800" b="1" i="0" u="none" strike="noStrike" cap="none">
              <a:solidFill>
                <a:schemeClr val="dk1"/>
              </a:solidFill>
              <a:latin typeface="Arial"/>
              <a:ea typeface="Arial"/>
              <a:cs typeface="Arial"/>
              <a:sym typeface="Arial"/>
            </a:endParaRPr>
          </a:p>
          <a:p>
            <a:pPr marL="0" marR="0" lvl="0" indent="0" algn="l" rtl="0">
              <a:lnSpc>
                <a:spcPct val="115000"/>
              </a:lnSpc>
              <a:spcBef>
                <a:spcPts val="0"/>
              </a:spcBef>
              <a:spcAft>
                <a:spcPts val="0"/>
              </a:spcAft>
              <a:buClr>
                <a:srgbClr val="000000"/>
              </a:buClr>
              <a:buSzPts val="1800"/>
              <a:buFont typeface="Arial"/>
              <a:buNone/>
            </a:pPr>
            <a:r>
              <a:rPr lang="es-PY" sz="1800" b="0" i="0" u="none" strike="noStrike" cap="none">
                <a:solidFill>
                  <a:srgbClr val="292934"/>
                </a:solidFill>
                <a:latin typeface="Arial"/>
                <a:ea typeface="Arial"/>
                <a:cs typeface="Arial"/>
                <a:sym typeface="Arial"/>
              </a:rPr>
              <a:t>    ♦ Cualquier número o cadena de caracteres que forma parte del texto del programa. Es un valor en sí mismo y no puede cambiar. Es almacenado (generalmente ) como parte del programa.</a:t>
            </a:r>
            <a:endParaRPr sz="1800" b="0" i="0" u="none" strike="noStrike" cap="none">
              <a:solidFill>
                <a:schemeClr val="dk1"/>
              </a:solidFill>
              <a:latin typeface="Arial"/>
              <a:ea typeface="Arial"/>
              <a:cs typeface="Arial"/>
              <a:sym typeface="Arial"/>
            </a:endParaRPr>
          </a:p>
          <a:p>
            <a:pPr marL="0" marR="0" lvl="0" indent="0" algn="l" rtl="0">
              <a:lnSpc>
                <a:spcPct val="115000"/>
              </a:lnSpc>
              <a:spcBef>
                <a:spcPts val="0"/>
              </a:spcBef>
              <a:spcAft>
                <a:spcPts val="0"/>
              </a:spcAft>
              <a:buClr>
                <a:srgbClr val="000000"/>
              </a:buClr>
              <a:buSzPts val="1800"/>
              <a:buFont typeface="Arial"/>
              <a:buNone/>
            </a:pPr>
            <a:r>
              <a:rPr lang="es-PY" sz="1800" b="1" i="0" u="none" strike="noStrike" cap="none">
                <a:solidFill>
                  <a:srgbClr val="292934"/>
                </a:solidFill>
                <a:latin typeface="Arial"/>
                <a:ea typeface="Arial"/>
                <a:cs typeface="Arial"/>
                <a:sym typeface="Arial"/>
              </a:rPr>
              <a:t>■ Identificador</a:t>
            </a:r>
            <a:endParaRPr sz="1800" b="1" i="0" u="none" strike="noStrike" cap="none">
              <a:solidFill>
                <a:schemeClr val="dk1"/>
              </a:solidFill>
              <a:latin typeface="Arial"/>
              <a:ea typeface="Arial"/>
              <a:cs typeface="Arial"/>
              <a:sym typeface="Arial"/>
            </a:endParaRPr>
          </a:p>
          <a:p>
            <a:pPr marL="0" marR="0" lvl="0" indent="0" algn="l" rtl="0">
              <a:lnSpc>
                <a:spcPct val="115000"/>
              </a:lnSpc>
              <a:spcBef>
                <a:spcPts val="0"/>
              </a:spcBef>
              <a:spcAft>
                <a:spcPts val="0"/>
              </a:spcAft>
              <a:buClr>
                <a:srgbClr val="000000"/>
              </a:buClr>
              <a:buSzPts val="1800"/>
              <a:buFont typeface="Arial"/>
              <a:buNone/>
            </a:pPr>
            <a:r>
              <a:rPr lang="es-PY" sz="1800" b="0" i="0" u="none" strike="noStrike" cap="none">
                <a:solidFill>
                  <a:srgbClr val="292934"/>
                </a:solidFill>
                <a:latin typeface="Arial"/>
                <a:ea typeface="Arial"/>
                <a:cs typeface="Arial"/>
                <a:sym typeface="Arial"/>
              </a:rPr>
              <a:t>    ♦ Nombre que es asignado a las variables o subprogramas. </a:t>
            </a:r>
            <a:endParaRPr sz="1800" b="0" i="0" u="none" strike="noStrike" cap="none">
              <a:solidFill>
                <a:schemeClr val="dk1"/>
              </a:solidFill>
              <a:latin typeface="Arial"/>
              <a:ea typeface="Arial"/>
              <a:cs typeface="Arial"/>
              <a:sym typeface="Arial"/>
            </a:endParaRPr>
          </a:p>
          <a:p>
            <a:pPr marL="0" marR="0" lvl="0" indent="0" algn="l" rtl="0">
              <a:lnSpc>
                <a:spcPct val="115000"/>
              </a:lnSpc>
              <a:spcBef>
                <a:spcPts val="0"/>
              </a:spcBef>
              <a:spcAft>
                <a:spcPts val="0"/>
              </a:spcAft>
              <a:buClr>
                <a:srgbClr val="000000"/>
              </a:buClr>
              <a:buSzPts val="1800"/>
              <a:buFont typeface="Arial"/>
              <a:buNone/>
            </a:pPr>
            <a:r>
              <a:rPr lang="es-PY" sz="1800" b="0" i="0" u="none" strike="noStrike" cap="none">
                <a:solidFill>
                  <a:srgbClr val="292934"/>
                </a:solidFill>
                <a:latin typeface="Arial"/>
                <a:ea typeface="Arial"/>
                <a:cs typeface="Arial"/>
                <a:sym typeface="Arial"/>
              </a:rPr>
              <a:t>Existen identificadores que se denominan “reservados” y que tienen un significado especial dentro de un programa.</a:t>
            </a:r>
            <a:endParaRPr sz="1800" b="0" i="0" u="none" strike="noStrike" cap="none">
              <a:solidFill>
                <a:schemeClr val="dk1"/>
              </a:solidFill>
              <a:latin typeface="Arial"/>
              <a:ea typeface="Arial"/>
              <a:cs typeface="Arial"/>
              <a:sym typeface="Arial"/>
            </a:endParaRPr>
          </a:p>
        </p:txBody>
      </p:sp>
      <p:pic>
        <p:nvPicPr>
          <p:cNvPr id="477" name="Google Shape;477;p31"/>
          <p:cNvPicPr preferRelativeResize="0"/>
          <p:nvPr/>
        </p:nvPicPr>
        <p:blipFill rotWithShape="1">
          <a:blip r:embed="rId3">
            <a:alphaModFix/>
          </a:blip>
          <a:srcRect r="61044"/>
          <a:stretch/>
        </p:blipFill>
        <p:spPr>
          <a:xfrm>
            <a:off x="5547875" y="5010475"/>
            <a:ext cx="2508175" cy="184752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Google Shape;482;p32"/>
          <p:cNvSpPr txBox="1"/>
          <p:nvPr/>
        </p:nvSpPr>
        <p:spPr>
          <a:xfrm>
            <a:off x="457200" y="533520"/>
            <a:ext cx="8229240" cy="99036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4000"/>
              <a:buFont typeface="Arial"/>
              <a:buNone/>
            </a:pPr>
            <a:r>
              <a:rPr lang="es-PY" sz="4000" b="0" i="0" u="none" strike="noStrike" cap="none">
                <a:solidFill>
                  <a:srgbClr val="D2533C"/>
                </a:solidFill>
                <a:latin typeface="Arial"/>
                <a:ea typeface="Arial"/>
                <a:cs typeface="Arial"/>
                <a:sym typeface="Arial"/>
              </a:rPr>
              <a:t>Conceptos Básicos</a:t>
            </a:r>
            <a:endParaRPr sz="1800" b="0" i="0" u="none" strike="noStrike" cap="none">
              <a:solidFill>
                <a:schemeClr val="dk1"/>
              </a:solidFill>
              <a:latin typeface="Arial"/>
              <a:ea typeface="Arial"/>
              <a:cs typeface="Arial"/>
              <a:sym typeface="Arial"/>
            </a:endParaRPr>
          </a:p>
        </p:txBody>
      </p:sp>
      <p:sp>
        <p:nvSpPr>
          <p:cNvPr id="483" name="Google Shape;483;p32"/>
          <p:cNvSpPr txBox="1"/>
          <p:nvPr/>
        </p:nvSpPr>
        <p:spPr>
          <a:xfrm>
            <a:off x="457200" y="1600200"/>
            <a:ext cx="8146800" cy="348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s-PY" sz="2400" b="1" i="0" u="none" strike="noStrike" cap="none">
                <a:solidFill>
                  <a:srgbClr val="292934"/>
                </a:solidFill>
                <a:latin typeface="Arial"/>
                <a:ea typeface="Arial"/>
                <a:cs typeface="Arial"/>
                <a:sym typeface="Arial"/>
              </a:rPr>
              <a:t>Asignación</a:t>
            </a:r>
            <a:endParaRPr sz="18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r>
              <a:rPr lang="es-PY" sz="2400" b="1" i="0" u="none" strike="noStrike" cap="none">
                <a:solidFill>
                  <a:srgbClr val="292934"/>
                </a:solidFill>
                <a:latin typeface="Arial"/>
                <a:ea typeface="Arial"/>
                <a:cs typeface="Arial"/>
                <a:sym typeface="Arial"/>
              </a:rPr>
              <a:t>♦</a:t>
            </a:r>
            <a:r>
              <a:rPr lang="es-PY" sz="2400" b="0" i="0" u="none" strike="noStrike" cap="none">
                <a:solidFill>
                  <a:srgbClr val="292934"/>
                </a:solidFill>
                <a:latin typeface="Arial"/>
                <a:ea typeface="Arial"/>
                <a:cs typeface="Arial"/>
                <a:sym typeface="Arial"/>
              </a:rPr>
              <a:t> Es la operación que me permite acceder a cierta posición de memoria y cambiar el valor allí guardado.</a:t>
            </a:r>
            <a:endParaRPr sz="18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r>
              <a:rPr lang="es-PY" sz="2400" b="0" i="0" u="none" strike="noStrike" cap="none">
                <a:solidFill>
                  <a:srgbClr val="292934"/>
                </a:solidFill>
                <a:latin typeface="Arial"/>
                <a:ea typeface="Arial"/>
                <a:cs typeface="Arial"/>
                <a:sym typeface="Arial"/>
              </a:rPr>
              <a:t>♦ El operador de asignación está definido por el símbolo “=”. A la derecha debe aparecer una variable y a la izquierda una  expresión.</a:t>
            </a:r>
            <a:endParaRPr sz="18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r>
              <a:rPr lang="es-PY" sz="2400" b="1" i="0" u="none" strike="noStrike" cap="none">
                <a:solidFill>
                  <a:srgbClr val="292934"/>
                </a:solidFill>
                <a:latin typeface="Arial"/>
                <a:ea typeface="Arial"/>
                <a:cs typeface="Arial"/>
                <a:sym typeface="Arial"/>
              </a:rPr>
              <a:t>♦ Ejemplo:</a:t>
            </a:r>
            <a:endParaRPr sz="18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r>
              <a:rPr lang="es-PY" sz="2400" b="0" i="0" u="none" strike="noStrike" cap="none">
                <a:solidFill>
                  <a:srgbClr val="292934"/>
                </a:solidFill>
                <a:latin typeface="Arial"/>
                <a:ea typeface="Arial"/>
                <a:cs typeface="Arial"/>
                <a:sym typeface="Arial"/>
              </a:rPr>
              <a:t>a = 10 + 5 . Indica que a la variable de nombre “a” se le asignará el resultado de evaluar 10 + 5.</a:t>
            </a:r>
            <a:endParaRPr sz="1800" b="0" i="0" u="none" strike="noStrike" cap="none">
              <a:solidFill>
                <a:schemeClr val="dk1"/>
              </a:solidFill>
              <a:latin typeface="Arial"/>
              <a:ea typeface="Arial"/>
              <a:cs typeface="Arial"/>
              <a:sym typeface="Arial"/>
            </a:endParaRPr>
          </a:p>
        </p:txBody>
      </p:sp>
      <p:pic>
        <p:nvPicPr>
          <p:cNvPr id="484" name="Google Shape;484;p32"/>
          <p:cNvPicPr preferRelativeResize="0"/>
          <p:nvPr/>
        </p:nvPicPr>
        <p:blipFill rotWithShape="1">
          <a:blip r:embed="rId3">
            <a:alphaModFix/>
          </a:blip>
          <a:srcRect/>
          <a:stretch/>
        </p:blipFill>
        <p:spPr>
          <a:xfrm>
            <a:off x="838200" y="5010480"/>
            <a:ext cx="6438600" cy="184752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sp>
        <p:nvSpPr>
          <p:cNvPr id="490" name="Google Shape;490;p33"/>
          <p:cNvSpPr/>
          <p:nvPr/>
        </p:nvSpPr>
        <p:spPr>
          <a:xfrm>
            <a:off x="155520" y="-144360"/>
            <a:ext cx="304560" cy="30456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1" name="Google Shape;491;p33"/>
          <p:cNvSpPr/>
          <p:nvPr/>
        </p:nvSpPr>
        <p:spPr>
          <a:xfrm>
            <a:off x="457200" y="533520"/>
            <a:ext cx="8229240" cy="99036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4000"/>
              <a:buFont typeface="Arial"/>
              <a:buNone/>
            </a:pPr>
            <a:r>
              <a:rPr lang="es-PY" sz="4000" b="0" i="0" u="none" strike="noStrike" cap="none">
                <a:solidFill>
                  <a:srgbClr val="D2533C"/>
                </a:solidFill>
                <a:latin typeface="Arial"/>
                <a:ea typeface="Arial"/>
                <a:cs typeface="Arial"/>
                <a:sym typeface="Arial"/>
              </a:rPr>
              <a:t>Conceptos Básicos</a:t>
            </a:r>
            <a:endParaRPr sz="1800" b="0" i="0" u="none" strike="noStrike" cap="none">
              <a:solidFill>
                <a:schemeClr val="dk1"/>
              </a:solidFill>
              <a:latin typeface="Arial"/>
              <a:ea typeface="Arial"/>
              <a:cs typeface="Arial"/>
              <a:sym typeface="Arial"/>
            </a:endParaRPr>
          </a:p>
        </p:txBody>
      </p:sp>
      <p:sp>
        <p:nvSpPr>
          <p:cNvPr id="492" name="Google Shape;492;p33"/>
          <p:cNvSpPr/>
          <p:nvPr/>
        </p:nvSpPr>
        <p:spPr>
          <a:xfrm>
            <a:off x="457200" y="1422065"/>
            <a:ext cx="8172000" cy="3382200"/>
          </a:xfrm>
          <a:prstGeom prst="rect">
            <a:avLst/>
          </a:prstGeom>
          <a:noFill/>
          <a:ln>
            <a:noFill/>
          </a:ln>
        </p:spPr>
        <p:txBody>
          <a:bodyPr spcFirstLastPara="1" wrap="square" lIns="90000" tIns="45000" rIns="90000" bIns="45000" anchor="t" anchorCtr="0">
            <a:noAutofit/>
          </a:bodyPr>
          <a:lstStyle/>
          <a:p>
            <a:pPr marL="0" marR="0" lvl="0" indent="0" algn="l" rtl="0">
              <a:lnSpc>
                <a:spcPct val="115000"/>
              </a:lnSpc>
              <a:spcBef>
                <a:spcPts val="0"/>
              </a:spcBef>
              <a:spcAft>
                <a:spcPts val="0"/>
              </a:spcAft>
              <a:buClr>
                <a:srgbClr val="000000"/>
              </a:buClr>
              <a:buSzPts val="1800"/>
              <a:buFont typeface="Arial"/>
              <a:buNone/>
            </a:pPr>
            <a:r>
              <a:rPr lang="es-PY" sz="1800" b="0" i="0" u="none" strike="noStrike" cap="none">
                <a:solidFill>
                  <a:srgbClr val="292934"/>
                </a:solidFill>
                <a:latin typeface="Arial"/>
                <a:ea typeface="Arial"/>
                <a:cs typeface="Arial"/>
                <a:sym typeface="Arial"/>
              </a:rPr>
              <a:t>■ </a:t>
            </a:r>
            <a:r>
              <a:rPr lang="es-PY" sz="1800" b="1" i="0" u="none" strike="noStrike" cap="none">
                <a:solidFill>
                  <a:srgbClr val="292934"/>
                </a:solidFill>
                <a:latin typeface="Arial"/>
                <a:ea typeface="Arial"/>
                <a:cs typeface="Arial"/>
                <a:sym typeface="Arial"/>
              </a:rPr>
              <a:t>Expresión</a:t>
            </a:r>
            <a:endParaRPr sz="1800" b="1" i="0" u="none" strike="noStrike" cap="none">
              <a:solidFill>
                <a:schemeClr val="dk1"/>
              </a:solidFill>
              <a:latin typeface="Arial"/>
              <a:ea typeface="Arial"/>
              <a:cs typeface="Arial"/>
              <a:sym typeface="Arial"/>
            </a:endParaRPr>
          </a:p>
          <a:p>
            <a:pPr marL="0" marR="0" lvl="0" indent="0" algn="l" rtl="0">
              <a:lnSpc>
                <a:spcPct val="115000"/>
              </a:lnSpc>
              <a:spcBef>
                <a:spcPts val="0"/>
              </a:spcBef>
              <a:spcAft>
                <a:spcPts val="0"/>
              </a:spcAft>
              <a:buClr>
                <a:srgbClr val="000000"/>
              </a:buClr>
              <a:buSzPts val="1800"/>
              <a:buFont typeface="Arial"/>
              <a:buNone/>
            </a:pPr>
            <a:r>
              <a:rPr lang="es-PY" sz="1800" b="0" i="0" u="none" strike="noStrike" cap="none">
                <a:solidFill>
                  <a:srgbClr val="292934"/>
                </a:solidFill>
                <a:latin typeface="Arial"/>
                <a:ea typeface="Arial"/>
                <a:cs typeface="Arial"/>
                <a:sym typeface="Arial"/>
              </a:rPr>
              <a:t>   ♦ Combinación de constantes, variables y operadores.</a:t>
            </a:r>
            <a:endParaRPr sz="1800" b="0" i="0" u="none" strike="noStrike" cap="none">
              <a:solidFill>
                <a:schemeClr val="dk1"/>
              </a:solidFill>
              <a:latin typeface="Arial"/>
              <a:ea typeface="Arial"/>
              <a:cs typeface="Arial"/>
              <a:sym typeface="Arial"/>
            </a:endParaRPr>
          </a:p>
          <a:p>
            <a:pPr marL="0" marR="0" lvl="0" indent="0" algn="l" rtl="0">
              <a:lnSpc>
                <a:spcPct val="115000"/>
              </a:lnSpc>
              <a:spcBef>
                <a:spcPts val="0"/>
              </a:spcBef>
              <a:spcAft>
                <a:spcPts val="0"/>
              </a:spcAft>
              <a:buClr>
                <a:srgbClr val="000000"/>
              </a:buClr>
              <a:buSzPts val="1800"/>
              <a:buFont typeface="Arial"/>
              <a:buNone/>
            </a:pPr>
            <a:r>
              <a:rPr lang="es-PY" sz="1800" b="0" i="0" u="none" strike="noStrike" cap="none">
                <a:solidFill>
                  <a:srgbClr val="292934"/>
                </a:solidFill>
                <a:latin typeface="Arial"/>
                <a:ea typeface="Arial"/>
                <a:cs typeface="Arial"/>
                <a:sym typeface="Arial"/>
              </a:rPr>
              <a:t>    ▪ Ejemplo: a + b </a:t>
            </a:r>
            <a:endParaRPr sz="1800" b="0" i="0" u="none" strike="noStrike" cap="none">
              <a:solidFill>
                <a:schemeClr val="dk1"/>
              </a:solidFill>
              <a:latin typeface="Arial"/>
              <a:ea typeface="Arial"/>
              <a:cs typeface="Arial"/>
              <a:sym typeface="Arial"/>
            </a:endParaRPr>
          </a:p>
          <a:p>
            <a:pPr marL="0" marR="0" lvl="0" indent="0" algn="l" rtl="0">
              <a:lnSpc>
                <a:spcPct val="115000"/>
              </a:lnSpc>
              <a:spcBef>
                <a:spcPts val="0"/>
              </a:spcBef>
              <a:spcAft>
                <a:spcPts val="0"/>
              </a:spcAft>
              <a:buClr>
                <a:srgbClr val="000000"/>
              </a:buClr>
              <a:buSzPts val="1800"/>
              <a:buFont typeface="Arial"/>
              <a:buNone/>
            </a:pPr>
            <a:r>
              <a:rPr lang="es-PY" sz="1800" b="0" i="0" u="none" strike="noStrike" cap="none">
                <a:solidFill>
                  <a:srgbClr val="292934"/>
                </a:solidFill>
                <a:latin typeface="Arial"/>
                <a:ea typeface="Arial"/>
                <a:cs typeface="Arial"/>
                <a:sym typeface="Arial"/>
              </a:rPr>
              <a:t>♦ Permite “indicar” un cálculo específico así como usualmente lo hacemos en matemáticas.</a:t>
            </a:r>
            <a:endParaRPr sz="1800" b="0" i="0" u="none" strike="noStrike" cap="none">
              <a:solidFill>
                <a:schemeClr val="dk1"/>
              </a:solidFill>
              <a:latin typeface="Arial"/>
              <a:ea typeface="Arial"/>
              <a:cs typeface="Arial"/>
              <a:sym typeface="Arial"/>
            </a:endParaRPr>
          </a:p>
          <a:p>
            <a:pPr marL="0" marR="0" lvl="0" indent="0" algn="l" rtl="0">
              <a:lnSpc>
                <a:spcPct val="115000"/>
              </a:lnSpc>
              <a:spcBef>
                <a:spcPts val="0"/>
              </a:spcBef>
              <a:spcAft>
                <a:spcPts val="0"/>
              </a:spcAft>
              <a:buClr>
                <a:srgbClr val="000000"/>
              </a:buClr>
              <a:buSzPts val="1800"/>
              <a:buFont typeface="Arial"/>
              <a:buNone/>
            </a:pPr>
            <a:r>
              <a:rPr lang="es-PY" sz="1800" b="0" i="0" u="none" strike="noStrike" cap="none">
                <a:solidFill>
                  <a:srgbClr val="292934"/>
                </a:solidFill>
                <a:latin typeface="Arial"/>
                <a:ea typeface="Arial"/>
                <a:cs typeface="Arial"/>
                <a:sym typeface="Arial"/>
              </a:rPr>
              <a:t>♦ Existen varios tipos de expresiones que utilizamos: aritméticas, relacionales, lógicas y otras.</a:t>
            </a:r>
            <a:endParaRPr sz="1800" b="0" i="0" u="none" strike="noStrike" cap="none">
              <a:solidFill>
                <a:srgbClr val="292934"/>
              </a:solidFill>
              <a:latin typeface="Arial"/>
              <a:ea typeface="Arial"/>
              <a:cs typeface="Arial"/>
              <a:sym typeface="Arial"/>
            </a:endParaRPr>
          </a:p>
          <a:p>
            <a:pPr marL="0" marR="0" lvl="0" indent="0" algn="l" rtl="0">
              <a:lnSpc>
                <a:spcPct val="115000"/>
              </a:lnSpc>
              <a:spcBef>
                <a:spcPts val="0"/>
              </a:spcBef>
              <a:spcAft>
                <a:spcPts val="0"/>
              </a:spcAft>
              <a:buClr>
                <a:srgbClr val="000000"/>
              </a:buClr>
              <a:buSzPts val="1800"/>
              <a:buFont typeface="Arial"/>
              <a:buNone/>
            </a:pPr>
            <a:endParaRPr sz="1800" b="0" i="0" u="none" strike="noStrike" cap="none">
              <a:solidFill>
                <a:srgbClr val="292934"/>
              </a:solidFill>
              <a:latin typeface="Arial"/>
              <a:ea typeface="Arial"/>
              <a:cs typeface="Arial"/>
              <a:sym typeface="Arial"/>
            </a:endParaRPr>
          </a:p>
          <a:p>
            <a:pPr marL="0" marR="0" lvl="0" indent="0" algn="l" rtl="0">
              <a:lnSpc>
                <a:spcPct val="115000"/>
              </a:lnSpc>
              <a:spcBef>
                <a:spcPts val="0"/>
              </a:spcBef>
              <a:spcAft>
                <a:spcPts val="0"/>
              </a:spcAft>
              <a:buClr>
                <a:srgbClr val="000000"/>
              </a:buClr>
              <a:buSzPts val="1800"/>
              <a:buFont typeface="Arial"/>
              <a:buNone/>
            </a:pPr>
            <a:endParaRPr sz="1800" b="0" i="0" u="none" strike="noStrike" cap="none">
              <a:solidFill>
                <a:srgbClr val="292934"/>
              </a:solidFill>
              <a:latin typeface="Arial"/>
              <a:ea typeface="Arial"/>
              <a:cs typeface="Arial"/>
              <a:sym typeface="Arial"/>
            </a:endParaRPr>
          </a:p>
          <a:p>
            <a:pPr marL="0" marR="0" lvl="0" indent="0" algn="l" rtl="0">
              <a:lnSpc>
                <a:spcPct val="115000"/>
              </a:lnSpc>
              <a:spcBef>
                <a:spcPts val="0"/>
              </a:spcBef>
              <a:spcAft>
                <a:spcPts val="0"/>
              </a:spcAft>
              <a:buClr>
                <a:srgbClr val="000000"/>
              </a:buClr>
              <a:buSzPts val="1800"/>
              <a:buFont typeface="Arial"/>
              <a:buNone/>
            </a:pPr>
            <a:r>
              <a:rPr lang="es-PY" sz="1800" b="1" i="0" u="none" strike="noStrike" cap="none">
                <a:solidFill>
                  <a:srgbClr val="292934"/>
                </a:solidFill>
                <a:latin typeface="Arial"/>
                <a:ea typeface="Arial"/>
                <a:cs typeface="Arial"/>
                <a:sym typeface="Arial"/>
              </a:rPr>
              <a:t>■ Operadores</a:t>
            </a:r>
            <a:endParaRPr sz="1800" b="1" i="0" u="none" strike="noStrike" cap="none">
              <a:solidFill>
                <a:schemeClr val="dk1"/>
              </a:solidFill>
              <a:latin typeface="Arial"/>
              <a:ea typeface="Arial"/>
              <a:cs typeface="Arial"/>
              <a:sym typeface="Arial"/>
            </a:endParaRPr>
          </a:p>
          <a:p>
            <a:pPr marL="0" marR="0" lvl="0" indent="0" algn="l" rtl="0">
              <a:lnSpc>
                <a:spcPct val="115000"/>
              </a:lnSpc>
              <a:spcBef>
                <a:spcPts val="0"/>
              </a:spcBef>
              <a:spcAft>
                <a:spcPts val="0"/>
              </a:spcAft>
              <a:buClr>
                <a:srgbClr val="000000"/>
              </a:buClr>
              <a:buSzPts val="1800"/>
              <a:buFont typeface="Arial"/>
              <a:buNone/>
            </a:pPr>
            <a:r>
              <a:rPr lang="es-PY" sz="1800" b="0" i="0" u="none" strike="noStrike" cap="none">
                <a:solidFill>
                  <a:srgbClr val="292934"/>
                </a:solidFill>
                <a:latin typeface="Arial"/>
                <a:ea typeface="Arial"/>
                <a:cs typeface="Arial"/>
                <a:sym typeface="Arial"/>
              </a:rPr>
              <a:t>♦ Indica un cálculo específico en una expresión (puede pensar en una función). Por ejemplo: sumar, multiplicar, dividir, restar, etc dos operandos. Se representan mediante “símbolos especiales” : + , - , *, /, etc.</a:t>
            </a:r>
            <a:endParaRPr sz="1800" b="0" i="0" u="none" strike="noStrike" cap="none">
              <a:solidFill>
                <a:schemeClr val="dk1"/>
              </a:solidFill>
              <a:latin typeface="Arial"/>
              <a:ea typeface="Arial"/>
              <a:cs typeface="Arial"/>
              <a:sym typeface="Arial"/>
            </a:endParaRPr>
          </a:p>
          <a:p>
            <a:pPr marL="0" marR="0" lvl="0" indent="0" algn="l" rtl="0">
              <a:lnSpc>
                <a:spcPct val="115000"/>
              </a:lnSpc>
              <a:spcBef>
                <a:spcPts val="0"/>
              </a:spcBef>
              <a:spcAft>
                <a:spcPts val="0"/>
              </a:spcAft>
              <a:buClr>
                <a:srgbClr val="000000"/>
              </a:buClr>
              <a:buSzPts val="1800"/>
              <a:buFont typeface="Arial"/>
              <a:buNone/>
            </a:pPr>
            <a:r>
              <a:rPr lang="es-PY" sz="1800" b="0" i="0" u="none" strike="noStrike" cap="none">
                <a:solidFill>
                  <a:srgbClr val="292934"/>
                </a:solidFill>
                <a:latin typeface="Arial"/>
                <a:ea typeface="Arial"/>
                <a:cs typeface="Arial"/>
                <a:sym typeface="Arial"/>
              </a:rPr>
              <a:t>♦ Existen varios tipos: aritméticos, lógicos, relaciones, especiales.</a:t>
            </a:r>
            <a:endParaRPr sz="1800" b="0" i="0" u="none" strike="noStrike" cap="none">
              <a:solidFill>
                <a:schemeClr val="dk1"/>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3"/>
          <p:cNvSpPr txBox="1"/>
          <p:nvPr/>
        </p:nvSpPr>
        <p:spPr>
          <a:xfrm>
            <a:off x="457200" y="533520"/>
            <a:ext cx="8229240" cy="99036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4000"/>
              <a:buFont typeface="Arial"/>
              <a:buNone/>
            </a:pPr>
            <a:r>
              <a:rPr lang="es-PY" sz="4000" b="0" i="0" u="none" strike="noStrike" cap="none">
                <a:solidFill>
                  <a:srgbClr val="D2533C"/>
                </a:solidFill>
                <a:latin typeface="Arial"/>
                <a:ea typeface="Arial"/>
                <a:cs typeface="Arial"/>
                <a:sym typeface="Arial"/>
              </a:rPr>
              <a:t>Contenido</a:t>
            </a:r>
            <a:endParaRPr sz="1800" b="0" i="0" u="none" strike="noStrike" cap="none">
              <a:solidFill>
                <a:schemeClr val="dk1"/>
              </a:solidFill>
              <a:latin typeface="Arial"/>
              <a:ea typeface="Arial"/>
              <a:cs typeface="Arial"/>
              <a:sym typeface="Arial"/>
            </a:endParaRPr>
          </a:p>
        </p:txBody>
      </p:sp>
      <p:sp>
        <p:nvSpPr>
          <p:cNvPr id="226" name="Google Shape;226;p3"/>
          <p:cNvSpPr/>
          <p:nvPr/>
        </p:nvSpPr>
        <p:spPr>
          <a:xfrm>
            <a:off x="155520" y="-144360"/>
            <a:ext cx="304560" cy="30456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7" name="Google Shape;227;p3"/>
          <p:cNvSpPr txBox="1"/>
          <p:nvPr/>
        </p:nvSpPr>
        <p:spPr>
          <a:xfrm>
            <a:off x="493424" y="1328607"/>
            <a:ext cx="8229240" cy="487656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s-PY" sz="1400" b="0" i="0" u="none" strike="noStrike" cap="none">
                <a:solidFill>
                  <a:srgbClr val="000000"/>
                </a:solidFill>
                <a:latin typeface="Arial"/>
                <a:ea typeface="Arial"/>
                <a:cs typeface="Arial"/>
                <a:sym typeface="Arial"/>
              </a:rPr>
              <a:t>UNIDAD 1: INTRODUCCIÓN A LA COMPUTACIÓN </a:t>
            </a:r>
            <a:endParaRPr/>
          </a:p>
          <a:p>
            <a:pPr marL="457200" marR="0" lvl="0" indent="0" algn="l" rtl="0">
              <a:lnSpc>
                <a:spcPct val="100000"/>
              </a:lnSpc>
              <a:spcBef>
                <a:spcPts val="0"/>
              </a:spcBef>
              <a:spcAft>
                <a:spcPts val="0"/>
              </a:spcAft>
              <a:buNone/>
            </a:pPr>
            <a:r>
              <a:rPr lang="es-PY" sz="1400" b="0" i="0" u="none" strike="noStrike" cap="none">
                <a:solidFill>
                  <a:srgbClr val="000000"/>
                </a:solidFill>
                <a:latin typeface="Arial"/>
                <a:ea typeface="Arial"/>
                <a:cs typeface="Arial"/>
                <a:sym typeface="Arial"/>
              </a:rPr>
              <a:t>1.1. Importancia de la Computación. Aplicaciones en la vida moderna. </a:t>
            </a:r>
            <a:endParaRPr/>
          </a:p>
          <a:p>
            <a:pPr marL="457200" marR="0" lvl="0" indent="0" algn="l" rtl="0">
              <a:lnSpc>
                <a:spcPct val="100000"/>
              </a:lnSpc>
              <a:spcBef>
                <a:spcPts val="0"/>
              </a:spcBef>
              <a:spcAft>
                <a:spcPts val="0"/>
              </a:spcAft>
              <a:buNone/>
            </a:pPr>
            <a:r>
              <a:rPr lang="es-PY" sz="1400" b="0" i="0" u="none" strike="noStrike" cap="none">
                <a:solidFill>
                  <a:srgbClr val="000000"/>
                </a:solidFill>
                <a:latin typeface="Arial"/>
                <a:ea typeface="Arial"/>
                <a:cs typeface="Arial"/>
                <a:sym typeface="Arial"/>
              </a:rPr>
              <a:t>1.2. Conceptos de Computación, Programas y Algoritmos.</a:t>
            </a:r>
            <a:endParaRPr/>
          </a:p>
          <a:p>
            <a:pPr marL="457200" marR="0" lvl="0" indent="0" algn="l" rtl="0">
              <a:lnSpc>
                <a:spcPct val="100000"/>
              </a:lnSpc>
              <a:spcBef>
                <a:spcPts val="0"/>
              </a:spcBef>
              <a:spcAft>
                <a:spcPts val="0"/>
              </a:spcAft>
              <a:buNone/>
            </a:pPr>
            <a:r>
              <a:rPr lang="es-PY" sz="1400" b="0" i="0" u="none" strike="noStrike" cap="none">
                <a:solidFill>
                  <a:srgbClr val="000000"/>
                </a:solidFill>
                <a:latin typeface="Arial"/>
                <a:ea typeface="Arial"/>
                <a:cs typeface="Arial"/>
                <a:sym typeface="Arial"/>
              </a:rPr>
              <a:t>1.3. Pseudocódigo y Lenguajes de programación. Primer programa en Python. </a:t>
            </a:r>
            <a:endParaRPr/>
          </a:p>
          <a:p>
            <a:pPr marL="457200" marR="0" lvl="0" indent="0" algn="l" rtl="0">
              <a:lnSpc>
                <a:spcPct val="100000"/>
              </a:lnSpc>
              <a:spcBef>
                <a:spcPts val="0"/>
              </a:spcBef>
              <a:spcAft>
                <a:spcPts val="0"/>
              </a:spcAft>
              <a:buNone/>
            </a:pPr>
            <a:r>
              <a:rPr lang="es-PY" sz="1400" b="0" i="0" u="none" strike="noStrike" cap="none">
                <a:solidFill>
                  <a:srgbClr val="000000"/>
                </a:solidFill>
                <a:latin typeface="Arial"/>
                <a:ea typeface="Arial"/>
                <a:cs typeface="Arial"/>
                <a:sym typeface="Arial"/>
              </a:rPr>
              <a:t>1.4. Operaciones aritméticas, uso de variables. </a:t>
            </a:r>
            <a:endParaRPr/>
          </a:p>
          <a:p>
            <a:pPr marL="457200" marR="0" lvl="0" indent="0" algn="l" rtl="0">
              <a:lnSpc>
                <a:spcPct val="100000"/>
              </a:lnSpc>
              <a:spcBef>
                <a:spcPts val="0"/>
              </a:spcBef>
              <a:spcAft>
                <a:spcPts val="0"/>
              </a:spcAft>
              <a:buNone/>
            </a:pPr>
            <a:r>
              <a:rPr lang="es-PY" sz="1400" b="0" i="0" u="none" strike="noStrike" cap="none">
                <a:solidFill>
                  <a:srgbClr val="000000"/>
                </a:solidFill>
                <a:latin typeface="Arial"/>
                <a:ea typeface="Arial"/>
                <a:cs typeface="Arial"/>
                <a:sym typeface="Arial"/>
              </a:rPr>
              <a:t>1.5. Ambientes de Programación.</a:t>
            </a:r>
            <a:endParaRPr/>
          </a:p>
          <a:p>
            <a:pPr marL="0" marR="0" lvl="0" indent="0" algn="l" rtl="0">
              <a:lnSpc>
                <a:spcPct val="100000"/>
              </a:lnSpc>
              <a:spcBef>
                <a:spcPts val="0"/>
              </a:spcBef>
              <a:spcAft>
                <a:spcPts val="0"/>
              </a:spcAft>
              <a:buNone/>
            </a:pPr>
            <a:r>
              <a:rPr lang="es-PY" sz="1400" b="0" i="0" u="none" strike="noStrike" cap="none">
                <a:solidFill>
                  <a:srgbClr val="000000"/>
                </a:solidFill>
                <a:latin typeface="Arial"/>
                <a:ea typeface="Arial"/>
                <a:cs typeface="Arial"/>
                <a:sym typeface="Arial"/>
              </a:rPr>
              <a:t> UNIDAD 2: INTRODUCCIÓN A LA PROGRAMACIÓN EN PYTHON</a:t>
            </a:r>
            <a:endParaRPr/>
          </a:p>
          <a:p>
            <a:pPr marL="457200" marR="0" lvl="0" indent="0" algn="l" rtl="0">
              <a:lnSpc>
                <a:spcPct val="100000"/>
              </a:lnSpc>
              <a:spcBef>
                <a:spcPts val="0"/>
              </a:spcBef>
              <a:spcAft>
                <a:spcPts val="0"/>
              </a:spcAft>
              <a:buNone/>
            </a:pPr>
            <a:r>
              <a:rPr lang="es-PY" sz="1400" b="0" i="0" u="none" strike="noStrike" cap="none">
                <a:solidFill>
                  <a:srgbClr val="000000"/>
                </a:solidFill>
                <a:latin typeface="Arial"/>
                <a:ea typeface="Arial"/>
                <a:cs typeface="Arial"/>
                <a:sym typeface="Arial"/>
              </a:rPr>
              <a:t>2.1. Datos y Tipos de datos. </a:t>
            </a:r>
            <a:endParaRPr/>
          </a:p>
          <a:p>
            <a:pPr marL="457200" marR="0" lvl="0" indent="0" algn="l" rtl="0">
              <a:lnSpc>
                <a:spcPct val="100000"/>
              </a:lnSpc>
              <a:spcBef>
                <a:spcPts val="0"/>
              </a:spcBef>
              <a:spcAft>
                <a:spcPts val="0"/>
              </a:spcAft>
              <a:buNone/>
            </a:pPr>
            <a:r>
              <a:rPr lang="es-PY" sz="1400" b="0" i="0" u="none" strike="noStrike" cap="none">
                <a:solidFill>
                  <a:srgbClr val="000000"/>
                </a:solidFill>
                <a:latin typeface="Arial"/>
                <a:ea typeface="Arial"/>
                <a:cs typeface="Arial"/>
                <a:sym typeface="Arial"/>
              </a:rPr>
              <a:t>2.2. Instrucciones, Variables, Constantes, Operadores y Expresiones. </a:t>
            </a:r>
            <a:endParaRPr/>
          </a:p>
          <a:p>
            <a:pPr marL="457200" marR="0" lvl="0" indent="0" algn="l" rtl="0">
              <a:lnSpc>
                <a:spcPct val="100000"/>
              </a:lnSpc>
              <a:spcBef>
                <a:spcPts val="0"/>
              </a:spcBef>
              <a:spcAft>
                <a:spcPts val="0"/>
              </a:spcAft>
              <a:buNone/>
            </a:pPr>
            <a:r>
              <a:rPr lang="es-PY" sz="1400" b="0" i="0" u="none" strike="noStrike" cap="none">
                <a:solidFill>
                  <a:srgbClr val="000000"/>
                </a:solidFill>
                <a:latin typeface="Arial"/>
                <a:ea typeface="Arial"/>
                <a:cs typeface="Arial"/>
                <a:sym typeface="Arial"/>
              </a:rPr>
              <a:t>2.3. Sintaxis básica y semántica. Errores y depuración. </a:t>
            </a:r>
            <a:endParaRPr/>
          </a:p>
          <a:p>
            <a:pPr marL="457200" marR="0" lvl="0" indent="0" algn="l" rtl="0">
              <a:lnSpc>
                <a:spcPct val="100000"/>
              </a:lnSpc>
              <a:spcBef>
                <a:spcPts val="0"/>
              </a:spcBef>
              <a:spcAft>
                <a:spcPts val="0"/>
              </a:spcAft>
              <a:buNone/>
            </a:pPr>
            <a:r>
              <a:rPr lang="es-PY" sz="1400" b="0" i="0" u="none" strike="noStrike" cap="none">
                <a:solidFill>
                  <a:srgbClr val="000000"/>
                </a:solidFill>
                <a:latin typeface="Arial"/>
                <a:ea typeface="Arial"/>
                <a:cs typeface="Arial"/>
                <a:sym typeface="Arial"/>
              </a:rPr>
              <a:t>2.4. Cadenas y entrada de datos. </a:t>
            </a:r>
            <a:endParaRPr/>
          </a:p>
          <a:p>
            <a:pPr marL="457200" marR="0" lvl="0" indent="0" algn="l" rtl="0">
              <a:lnSpc>
                <a:spcPct val="100000"/>
              </a:lnSpc>
              <a:spcBef>
                <a:spcPts val="0"/>
              </a:spcBef>
              <a:spcAft>
                <a:spcPts val="0"/>
              </a:spcAft>
              <a:buNone/>
            </a:pPr>
            <a:r>
              <a:rPr lang="es-PY" sz="1400" b="0" i="0" u="none" strike="noStrike" cap="none">
                <a:solidFill>
                  <a:srgbClr val="000000"/>
                </a:solidFill>
                <a:latin typeface="Arial"/>
                <a:ea typeface="Arial"/>
                <a:cs typeface="Arial"/>
                <a:sym typeface="Arial"/>
              </a:rPr>
              <a:t>2.5. Conversión de tipos de datos. </a:t>
            </a:r>
            <a:endParaRPr/>
          </a:p>
          <a:p>
            <a:pPr marL="457200" marR="0" lvl="0" indent="0" algn="l" rtl="0">
              <a:lnSpc>
                <a:spcPct val="100000"/>
              </a:lnSpc>
              <a:spcBef>
                <a:spcPts val="0"/>
              </a:spcBef>
              <a:spcAft>
                <a:spcPts val="0"/>
              </a:spcAft>
              <a:buNone/>
            </a:pPr>
            <a:r>
              <a:rPr lang="es-PY" sz="1400" b="0" i="0" u="none" strike="noStrike" cap="none">
                <a:solidFill>
                  <a:srgbClr val="000000"/>
                </a:solidFill>
                <a:latin typeface="Arial"/>
                <a:ea typeface="Arial"/>
                <a:cs typeface="Arial"/>
                <a:sym typeface="Arial"/>
              </a:rPr>
              <a:t>2.6. Modelado y análisis de problemas, diseño de algoritmos y construcción de programas. </a:t>
            </a:r>
            <a:endParaRPr sz="1400" b="0" i="0" u="none" strike="noStrike" cap="none">
              <a:solidFill>
                <a:srgbClr val="000000"/>
              </a:solidFill>
              <a:latin typeface="Arial"/>
              <a:ea typeface="Arial"/>
              <a:cs typeface="Arial"/>
              <a:sym typeface="Arial"/>
            </a:endParaRPr>
          </a:p>
          <a:p>
            <a:pPr marL="457200" marR="0" lvl="0" indent="0" algn="l" rtl="0">
              <a:lnSpc>
                <a:spcPct val="100000"/>
              </a:lnSpc>
              <a:spcBef>
                <a:spcPts val="0"/>
              </a:spcBef>
              <a:spcAft>
                <a:spcPts val="0"/>
              </a:spcAft>
              <a:buNone/>
            </a:pPr>
            <a:r>
              <a:rPr lang="es-PY" sz="1400" b="0" i="0" u="none" strike="noStrike" cap="none">
                <a:solidFill>
                  <a:srgbClr val="000000"/>
                </a:solidFill>
                <a:latin typeface="Arial"/>
                <a:ea typeface="Arial"/>
                <a:cs typeface="Arial"/>
                <a:sym typeface="Arial"/>
              </a:rPr>
              <a:t>2.7 Resolución de problemas básicos con instrucciones secuenciales.</a:t>
            </a:r>
            <a:endParaRPr/>
          </a:p>
          <a:p>
            <a:pPr marL="0" marR="0" lvl="0" indent="0" algn="l" rtl="0">
              <a:lnSpc>
                <a:spcPct val="100000"/>
              </a:lnSpc>
              <a:spcBef>
                <a:spcPts val="0"/>
              </a:spcBef>
              <a:spcAft>
                <a:spcPts val="0"/>
              </a:spcAft>
              <a:buNone/>
            </a:pPr>
            <a:r>
              <a:rPr lang="es-PY" sz="1400" b="0" i="0" u="none" strike="noStrike" cap="none">
                <a:solidFill>
                  <a:srgbClr val="000000"/>
                </a:solidFill>
                <a:latin typeface="Arial"/>
                <a:ea typeface="Arial"/>
                <a:cs typeface="Arial"/>
                <a:sym typeface="Arial"/>
              </a:rPr>
              <a:t>UNIDAD 3: ELEMENTOS DE LA PROGRAMACIÓN ESTRUCTURADA</a:t>
            </a:r>
            <a:endParaRPr/>
          </a:p>
          <a:p>
            <a:pPr marL="457200" marR="0" lvl="0" indent="0" algn="l" rtl="0">
              <a:lnSpc>
                <a:spcPct val="100000"/>
              </a:lnSpc>
              <a:spcBef>
                <a:spcPts val="0"/>
              </a:spcBef>
              <a:spcAft>
                <a:spcPts val="0"/>
              </a:spcAft>
              <a:buNone/>
            </a:pPr>
            <a:r>
              <a:rPr lang="es-PY" sz="1400" b="0" i="0" u="none" strike="noStrike" cap="none">
                <a:solidFill>
                  <a:srgbClr val="000000"/>
                </a:solidFill>
                <a:latin typeface="Arial"/>
                <a:ea typeface="Arial"/>
                <a:cs typeface="Arial"/>
                <a:sym typeface="Arial"/>
              </a:rPr>
              <a:t>3.1. Estructuras condicionales. </a:t>
            </a:r>
            <a:endParaRPr/>
          </a:p>
          <a:p>
            <a:pPr marL="914400" marR="0" lvl="0" indent="0" algn="l" rtl="0">
              <a:lnSpc>
                <a:spcPct val="100000"/>
              </a:lnSpc>
              <a:spcBef>
                <a:spcPts val="0"/>
              </a:spcBef>
              <a:spcAft>
                <a:spcPts val="0"/>
              </a:spcAft>
              <a:buNone/>
            </a:pPr>
            <a:r>
              <a:rPr lang="es-PY" sz="1400" b="0" i="0" u="none" strike="noStrike" cap="none">
                <a:solidFill>
                  <a:srgbClr val="000000"/>
                </a:solidFill>
                <a:latin typeface="Arial"/>
                <a:ea typeface="Arial"/>
                <a:cs typeface="Arial"/>
                <a:sym typeface="Arial"/>
              </a:rPr>
              <a:t>3.</a:t>
            </a:r>
            <a:r>
              <a:rPr lang="es-PY"/>
              <a:t>1.1</a:t>
            </a:r>
            <a:r>
              <a:rPr lang="es-PY" sz="1400" b="0" i="0" u="none" strike="noStrike" cap="none">
                <a:solidFill>
                  <a:srgbClr val="000000"/>
                </a:solidFill>
                <a:latin typeface="Arial"/>
                <a:ea typeface="Arial"/>
                <a:cs typeface="Arial"/>
                <a:sym typeface="Arial"/>
              </a:rPr>
              <a:t>. Representación. </a:t>
            </a:r>
            <a:endParaRPr/>
          </a:p>
          <a:p>
            <a:pPr marL="914400" marR="0" lvl="0" indent="0" algn="l" rtl="0">
              <a:lnSpc>
                <a:spcPct val="100000"/>
              </a:lnSpc>
              <a:spcBef>
                <a:spcPts val="0"/>
              </a:spcBef>
              <a:spcAft>
                <a:spcPts val="0"/>
              </a:spcAft>
              <a:buNone/>
            </a:pPr>
            <a:r>
              <a:rPr lang="es-PY" sz="1400" b="0" i="0" u="none" strike="noStrike" cap="none">
                <a:solidFill>
                  <a:srgbClr val="000000"/>
                </a:solidFill>
                <a:latin typeface="Arial"/>
                <a:ea typeface="Arial"/>
                <a:cs typeface="Arial"/>
                <a:sym typeface="Arial"/>
              </a:rPr>
              <a:t>3.1.</a:t>
            </a:r>
            <a:r>
              <a:rPr lang="es-PY"/>
              <a:t>2</a:t>
            </a:r>
            <a:r>
              <a:rPr lang="es-PY" sz="1400" b="0" i="0" u="none" strike="noStrike" cap="none">
                <a:solidFill>
                  <a:srgbClr val="000000"/>
                </a:solidFill>
                <a:latin typeface="Arial"/>
                <a:ea typeface="Arial"/>
                <a:cs typeface="Arial"/>
                <a:sym typeface="Arial"/>
              </a:rPr>
              <a:t>. Operadores lógicos y relacionales. </a:t>
            </a:r>
            <a:endParaRPr/>
          </a:p>
          <a:p>
            <a:pPr marL="914400" marR="0" lvl="0" indent="0" algn="l" rtl="0">
              <a:lnSpc>
                <a:spcPct val="100000"/>
              </a:lnSpc>
              <a:spcBef>
                <a:spcPts val="0"/>
              </a:spcBef>
              <a:spcAft>
                <a:spcPts val="0"/>
              </a:spcAft>
              <a:buNone/>
            </a:pPr>
            <a:r>
              <a:rPr lang="es-PY" sz="1400" b="0" i="0" u="none" strike="noStrike" cap="none">
                <a:solidFill>
                  <a:srgbClr val="000000"/>
                </a:solidFill>
                <a:latin typeface="Arial"/>
                <a:ea typeface="Arial"/>
                <a:cs typeface="Arial"/>
                <a:sym typeface="Arial"/>
              </a:rPr>
              <a:t>3.1.</a:t>
            </a:r>
            <a:r>
              <a:rPr lang="es-PY"/>
              <a:t>3</a:t>
            </a:r>
            <a:r>
              <a:rPr lang="es-PY" sz="1400" b="0" i="0" u="none" strike="noStrike" cap="none">
                <a:solidFill>
                  <a:srgbClr val="000000"/>
                </a:solidFill>
                <a:latin typeface="Arial"/>
                <a:ea typeface="Arial"/>
                <a:cs typeface="Arial"/>
                <a:sym typeface="Arial"/>
              </a:rPr>
              <a:t>. Expresiones booleanas. </a:t>
            </a:r>
            <a:endParaRPr/>
          </a:p>
          <a:p>
            <a:pPr marL="914400" marR="0" lvl="0" indent="0" algn="l" rtl="0">
              <a:lnSpc>
                <a:spcPct val="100000"/>
              </a:lnSpc>
              <a:spcBef>
                <a:spcPts val="0"/>
              </a:spcBef>
              <a:spcAft>
                <a:spcPts val="0"/>
              </a:spcAft>
              <a:buNone/>
            </a:pPr>
            <a:r>
              <a:rPr lang="es-PY" sz="1400" b="0" i="0" u="none" strike="noStrike" cap="none">
                <a:solidFill>
                  <a:srgbClr val="000000"/>
                </a:solidFill>
                <a:latin typeface="Arial"/>
                <a:ea typeface="Arial"/>
                <a:cs typeface="Arial"/>
                <a:sym typeface="Arial"/>
              </a:rPr>
              <a:t>3.1.</a:t>
            </a:r>
            <a:r>
              <a:rPr lang="es-PY"/>
              <a:t>4</a:t>
            </a:r>
            <a:r>
              <a:rPr lang="es-PY" sz="1400" b="0" i="0" u="none" strike="noStrike" cap="none">
                <a:solidFill>
                  <a:srgbClr val="000000"/>
                </a:solidFill>
                <a:latin typeface="Arial"/>
                <a:ea typeface="Arial"/>
                <a:cs typeface="Arial"/>
                <a:sym typeface="Arial"/>
              </a:rPr>
              <a:t>. Estructuras condicionales simples, alternativas y anidadas. </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sp>
        <p:nvSpPr>
          <p:cNvPr id="497" name="Google Shape;497;p34"/>
          <p:cNvSpPr txBox="1"/>
          <p:nvPr/>
        </p:nvSpPr>
        <p:spPr>
          <a:xfrm>
            <a:off x="457200" y="533520"/>
            <a:ext cx="8229240" cy="99036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4000"/>
              <a:buFont typeface="Arial"/>
              <a:buNone/>
            </a:pPr>
            <a:r>
              <a:rPr lang="es-PY" sz="4000" b="0" i="0" u="none" strike="noStrike" cap="none">
                <a:solidFill>
                  <a:srgbClr val="D2533C"/>
                </a:solidFill>
                <a:latin typeface="Arial"/>
                <a:ea typeface="Arial"/>
                <a:cs typeface="Arial"/>
                <a:sym typeface="Arial"/>
              </a:rPr>
              <a:t>Conceptos Básicos</a:t>
            </a:r>
            <a:endParaRPr sz="1800" b="0" i="0" u="none" strike="noStrike" cap="none">
              <a:solidFill>
                <a:schemeClr val="dk1"/>
              </a:solidFill>
              <a:latin typeface="Arial"/>
              <a:ea typeface="Arial"/>
              <a:cs typeface="Arial"/>
              <a:sym typeface="Arial"/>
            </a:endParaRPr>
          </a:p>
        </p:txBody>
      </p:sp>
      <p:sp>
        <p:nvSpPr>
          <p:cNvPr id="498" name="Google Shape;498;p34"/>
          <p:cNvSpPr txBox="1"/>
          <p:nvPr/>
        </p:nvSpPr>
        <p:spPr>
          <a:xfrm>
            <a:off x="457200" y="1444350"/>
            <a:ext cx="8229300" cy="4876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s-PY" sz="1600" b="1" i="0" u="none" strike="noStrike" cap="none">
                <a:solidFill>
                  <a:srgbClr val="292934"/>
                </a:solidFill>
                <a:latin typeface="Arial"/>
                <a:ea typeface="Arial"/>
                <a:cs typeface="Arial"/>
                <a:sym typeface="Arial"/>
              </a:rPr>
              <a:t>Operadores</a:t>
            </a:r>
            <a:endParaRPr sz="16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r>
              <a:rPr lang="es-PY" sz="1600" b="0" i="0" u="none" strike="noStrike" cap="none">
                <a:solidFill>
                  <a:srgbClr val="292934"/>
                </a:solidFill>
                <a:latin typeface="Arial"/>
                <a:ea typeface="Arial"/>
                <a:cs typeface="Arial"/>
                <a:sym typeface="Arial"/>
              </a:rPr>
              <a:t>	♦ Aritméticos: +, - , /, *, % (módulo).</a:t>
            </a:r>
            <a:endParaRPr sz="16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r>
              <a:rPr lang="es-PY" sz="1600" b="0" i="0" u="none" strike="noStrike" cap="none">
                <a:solidFill>
                  <a:srgbClr val="292934"/>
                </a:solidFill>
                <a:latin typeface="Arial"/>
                <a:ea typeface="Arial"/>
                <a:cs typeface="Arial"/>
                <a:sym typeface="Arial"/>
              </a:rPr>
              <a:t>	Requieren operandos numéricos.</a:t>
            </a:r>
            <a:endParaRPr sz="1600" b="0" i="0" u="none" strike="noStrike" cap="none">
              <a:solidFill>
                <a:srgbClr val="292934"/>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rgbClr val="292934"/>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r>
              <a:rPr lang="es-PY" sz="1600" b="0" i="0" u="none" strike="noStrike" cap="none">
                <a:solidFill>
                  <a:srgbClr val="292934"/>
                </a:solidFill>
                <a:latin typeface="Arial"/>
                <a:ea typeface="Arial"/>
                <a:cs typeface="Arial"/>
                <a:sym typeface="Arial"/>
              </a:rPr>
              <a:t>	♦ Lógicos: and(&amp;&amp;), or(||), not(!). </a:t>
            </a:r>
            <a:endParaRPr sz="16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r>
              <a:rPr lang="es-PY" sz="1600" b="0" i="0" u="none" strike="noStrike" cap="none">
                <a:solidFill>
                  <a:srgbClr val="292934"/>
                </a:solidFill>
                <a:latin typeface="Arial"/>
                <a:ea typeface="Arial"/>
                <a:cs typeface="Arial"/>
                <a:sym typeface="Arial"/>
              </a:rPr>
              <a:t>	 Permiten implementar operaciones del álgebra de Boole. </a:t>
            </a:r>
            <a:endParaRPr sz="16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rgbClr val="292934"/>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r>
              <a:rPr lang="es-PY" sz="1600" b="0" i="0" u="none" strike="noStrike" cap="none">
                <a:solidFill>
                  <a:srgbClr val="292934"/>
                </a:solidFill>
                <a:latin typeface="Arial"/>
                <a:ea typeface="Arial"/>
                <a:cs typeface="Arial"/>
                <a:sym typeface="Arial"/>
              </a:rPr>
              <a:t>	♦ Relacionales: ==, &lt; , &gt; , &lt;=, &gt;=, &lt;&gt;. </a:t>
            </a:r>
            <a:endParaRPr sz="16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r>
              <a:rPr lang="es-PY" sz="1600" b="0" i="0" u="none" strike="noStrike" cap="none">
                <a:solidFill>
                  <a:srgbClr val="292934"/>
                </a:solidFill>
                <a:latin typeface="Arial"/>
                <a:ea typeface="Arial"/>
                <a:cs typeface="Arial"/>
                <a:sym typeface="Arial"/>
              </a:rPr>
              <a:t>                 Permiten comparar contenido de variables. (mayor, igual, menor, distinto, 	etc).</a:t>
            </a:r>
            <a:endParaRPr sz="16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r>
              <a:rPr lang="es-PY" sz="1600" b="1" i="0" u="none" strike="noStrike" cap="none">
                <a:solidFill>
                  <a:srgbClr val="292934"/>
                </a:solidFill>
                <a:latin typeface="Arial"/>
                <a:ea typeface="Arial"/>
                <a:cs typeface="Arial"/>
                <a:sym typeface="Arial"/>
              </a:rPr>
              <a:t>Evaluación de operandos</a:t>
            </a:r>
            <a:endParaRPr sz="16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r>
              <a:rPr lang="es-PY" sz="1600" b="0" i="0" u="none" strike="noStrike" cap="none">
                <a:solidFill>
                  <a:srgbClr val="292934"/>
                </a:solidFill>
                <a:latin typeface="Arial"/>
                <a:ea typeface="Arial"/>
                <a:cs typeface="Arial"/>
                <a:sym typeface="Arial"/>
              </a:rPr>
              <a:t>	♦ Para que una expresión pueda evaluarse (determinar el valor final de la misma)  debe tenerse en cuenta qué pasa cuando existe más de un “operador” en la expresión, en qué orden se evaluará?</a:t>
            </a:r>
            <a:endParaRPr sz="16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r>
              <a:rPr lang="es-PY" sz="1600" b="0" i="0" u="none" strike="noStrike" cap="none">
                <a:solidFill>
                  <a:srgbClr val="292934"/>
                </a:solidFill>
                <a:latin typeface="Arial"/>
                <a:ea typeface="Arial"/>
                <a:cs typeface="Arial"/>
                <a:sym typeface="Arial"/>
              </a:rPr>
              <a:t>	▪ Reglas de precedencia: cada operador tiene un peso de precedencia. 	Por ejemplo  el * (multiplicación) tiene precedencia sobre el + (suma).</a:t>
            </a:r>
            <a:endParaRPr sz="16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r>
              <a:rPr lang="es-PY" sz="1600" b="0" i="0" u="none" strike="noStrike" cap="none">
                <a:solidFill>
                  <a:srgbClr val="292934"/>
                </a:solidFill>
                <a:latin typeface="Arial"/>
                <a:ea typeface="Arial"/>
                <a:cs typeface="Arial"/>
                <a:sym typeface="Arial"/>
              </a:rPr>
              <a:t>	▪ Reglas de asociatividad: cuando un operador tiene el mismo peso de precedencia  me permite determinar cual evaluaré primero. </a:t>
            </a:r>
            <a:endParaRPr sz="16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r>
              <a:rPr lang="es-PY" sz="1600" b="0" i="0" u="none" strike="noStrike" cap="none">
                <a:solidFill>
                  <a:srgbClr val="292934"/>
                </a:solidFill>
                <a:latin typeface="Arial"/>
                <a:ea typeface="Arial"/>
                <a:cs typeface="Arial"/>
                <a:sym typeface="Arial"/>
              </a:rPr>
              <a:t>	Generalmente es de izquierda a derecha.</a:t>
            </a:r>
            <a:endParaRPr sz="16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r>
              <a:rPr lang="es-PY" sz="1600" b="0" i="0" u="none" strike="noStrike" cap="none">
                <a:solidFill>
                  <a:srgbClr val="292934"/>
                </a:solidFill>
                <a:latin typeface="Arial"/>
                <a:ea typeface="Arial"/>
                <a:cs typeface="Arial"/>
                <a:sym typeface="Arial"/>
              </a:rPr>
              <a:t>	▪ Puedo “forzar” las reglas de arriba mediante la utilización de paréntesis.</a:t>
            </a:r>
            <a:endParaRPr sz="16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r>
              <a:rPr lang="es-PY" sz="1600" b="0" i="0" u="none" strike="noStrike" cap="none">
                <a:solidFill>
                  <a:srgbClr val="292934"/>
                </a:solidFill>
                <a:latin typeface="Arial"/>
                <a:ea typeface="Arial"/>
                <a:cs typeface="Arial"/>
                <a:sym typeface="Arial"/>
              </a:rPr>
              <a:t>	Ejemplo (10+20 ) * 5 (Primero se evaluaría la suma y luego la multiplicación)</a:t>
            </a:r>
            <a:endParaRPr sz="1600" b="0" i="0" u="none" strike="noStrike" cap="none">
              <a:solidFill>
                <a:schemeClr val="dk1"/>
              </a:solidFill>
              <a:latin typeface="Arial"/>
              <a:ea typeface="Arial"/>
              <a:cs typeface="Arial"/>
              <a:sym typeface="Arial"/>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02"/>
        <p:cNvGrpSpPr/>
        <p:nvPr/>
      </p:nvGrpSpPr>
      <p:grpSpPr>
        <a:xfrm>
          <a:off x="0" y="0"/>
          <a:ext cx="0" cy="0"/>
          <a:chOff x="0" y="0"/>
          <a:chExt cx="0" cy="0"/>
        </a:xfrm>
      </p:grpSpPr>
      <p:sp>
        <p:nvSpPr>
          <p:cNvPr id="503" name="Google Shape;503;p35"/>
          <p:cNvSpPr txBox="1"/>
          <p:nvPr/>
        </p:nvSpPr>
        <p:spPr>
          <a:xfrm>
            <a:off x="336925" y="685555"/>
            <a:ext cx="8229300" cy="9903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100"/>
              <a:buFont typeface="Arial"/>
              <a:buNone/>
            </a:pPr>
            <a:r>
              <a:rPr lang="es-PY" sz="1800" b="1" i="0" u="none" strike="noStrike" cap="none" dirty="0">
                <a:solidFill>
                  <a:schemeClr val="dk1"/>
                </a:solidFill>
                <a:latin typeface="Arial"/>
                <a:ea typeface="Arial"/>
                <a:cs typeface="Arial"/>
                <a:sym typeface="Arial"/>
              </a:rPr>
              <a:t>Asumiendo que a y b son variables enteras</a:t>
            </a:r>
            <a:r>
              <a:rPr lang="es-PY" sz="1800" b="1" i="0" u="none" strike="noStrike" cap="none" dirty="0">
                <a:solidFill>
                  <a:srgbClr val="FF0000"/>
                </a:solidFill>
                <a:latin typeface="Arial"/>
                <a:ea typeface="Arial"/>
                <a:cs typeface="Arial"/>
                <a:sym typeface="Arial"/>
              </a:rPr>
              <a:t> </a:t>
            </a:r>
            <a:r>
              <a:rPr lang="es-PY" sz="1800" b="1" i="0" u="none" strike="noStrike" cap="none" dirty="0">
                <a:solidFill>
                  <a:srgbClr val="FF0000"/>
                </a:solidFill>
                <a:latin typeface="Courier New"/>
                <a:ea typeface="Courier New"/>
                <a:cs typeface="Courier New"/>
                <a:sym typeface="Courier New"/>
              </a:rPr>
              <a:t> a, b</a:t>
            </a:r>
            <a:r>
              <a:rPr lang="es-PY" sz="1800" b="1" i="0" u="none" strike="noStrike" cap="none" dirty="0">
                <a:solidFill>
                  <a:srgbClr val="FF0000"/>
                </a:solidFill>
                <a:latin typeface="Arial"/>
                <a:ea typeface="Arial"/>
                <a:cs typeface="Arial"/>
                <a:sym typeface="Arial"/>
              </a:rPr>
              <a:t>;</a:t>
            </a:r>
            <a:endParaRPr sz="1800" b="1" i="0" u="none" strike="noStrike" cap="none" dirty="0">
              <a:solidFill>
                <a:srgbClr val="FF0000"/>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r>
              <a:rPr lang="es-PY" sz="1800" b="1" i="0" u="none" strike="noStrike" cap="none" dirty="0">
                <a:solidFill>
                  <a:srgbClr val="434343"/>
                </a:solidFill>
                <a:latin typeface="Arial"/>
                <a:ea typeface="Arial"/>
                <a:cs typeface="Arial"/>
                <a:sym typeface="Arial"/>
              </a:rPr>
              <a:t>¿Qué valor quería luego de evaluar las siguientes expresiones?</a:t>
            </a:r>
            <a:endParaRPr sz="1800" b="1" i="0" u="none" strike="noStrike" cap="none" dirty="0">
              <a:solidFill>
                <a:srgbClr val="434343"/>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4000"/>
              <a:buFont typeface="Arial"/>
              <a:buNone/>
            </a:pPr>
            <a:endParaRPr sz="4000" b="0" i="0" u="none" strike="noStrike" cap="none" dirty="0">
              <a:solidFill>
                <a:srgbClr val="D2533C"/>
              </a:solidFill>
              <a:latin typeface="Arial"/>
              <a:ea typeface="Arial"/>
              <a:cs typeface="Arial"/>
              <a:sym typeface="Arial"/>
            </a:endParaRPr>
          </a:p>
        </p:txBody>
      </p:sp>
      <p:sp>
        <p:nvSpPr>
          <p:cNvPr id="504" name="Google Shape;504;p35"/>
          <p:cNvSpPr/>
          <p:nvPr/>
        </p:nvSpPr>
        <p:spPr>
          <a:xfrm>
            <a:off x="155520" y="-144360"/>
            <a:ext cx="304560" cy="30456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5" name="Google Shape;505;p35"/>
          <p:cNvSpPr/>
          <p:nvPr/>
        </p:nvSpPr>
        <p:spPr>
          <a:xfrm>
            <a:off x="652075" y="4445940"/>
            <a:ext cx="8287500" cy="482910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rgbClr val="FF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rgbClr val="FF0000"/>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r>
              <a:rPr lang="es-PY" sz="1800" b="1" i="0" u="none" strike="noStrike" cap="none">
                <a:solidFill>
                  <a:srgbClr val="000000"/>
                </a:solidFill>
                <a:latin typeface="Arial"/>
                <a:ea typeface="Arial"/>
                <a:cs typeface="Arial"/>
                <a:sym typeface="Arial"/>
              </a:rPr>
              <a:t>Qué pasa si tenemos la siguiente expresión:</a:t>
            </a:r>
            <a:endParaRPr sz="1800" b="1" i="0" u="none" strike="noStrike" cap="none">
              <a:solidFill>
                <a:srgbClr val="000000"/>
              </a:solidFill>
              <a:latin typeface="Arial"/>
              <a:ea typeface="Arial"/>
              <a:cs typeface="Arial"/>
              <a:sym typeface="Arial"/>
            </a:endParaRPr>
          </a:p>
        </p:txBody>
      </p:sp>
      <p:sp>
        <p:nvSpPr>
          <p:cNvPr id="506" name="Google Shape;506;p35"/>
          <p:cNvSpPr txBox="1"/>
          <p:nvPr/>
        </p:nvSpPr>
        <p:spPr>
          <a:xfrm>
            <a:off x="2307461" y="1976145"/>
            <a:ext cx="3000000" cy="3000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s-PY" sz="1800" b="1" i="0" u="none" strike="noStrike" cap="none" dirty="0">
                <a:solidFill>
                  <a:srgbClr val="FF0000"/>
                </a:solidFill>
                <a:latin typeface="Arial"/>
                <a:ea typeface="Arial"/>
                <a:cs typeface="Arial"/>
                <a:sym typeface="Arial"/>
              </a:rPr>
              <a:t>a = 5</a:t>
            </a:r>
            <a:endParaRPr sz="1800" b="1" i="0" u="none" strike="noStrike" cap="none" dirty="0">
              <a:solidFill>
                <a:srgbClr val="FF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sz="1800" b="1" i="0" u="none" strike="noStrike" cap="none" dirty="0">
              <a:solidFill>
                <a:srgbClr val="FF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s-PY" sz="1800" b="1" i="0" u="none" strike="noStrike" cap="none" dirty="0">
                <a:solidFill>
                  <a:srgbClr val="FF0000"/>
                </a:solidFill>
                <a:latin typeface="Arial"/>
                <a:ea typeface="Arial"/>
                <a:cs typeface="Arial"/>
                <a:sym typeface="Arial"/>
              </a:rPr>
              <a:t>b = a +6</a:t>
            </a:r>
            <a:endParaRPr sz="1800" b="1" i="0" u="none" strike="noStrike" cap="none" dirty="0">
              <a:solidFill>
                <a:srgbClr val="FF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sz="1800" b="1" i="0" u="none" strike="noStrike" cap="none" dirty="0">
              <a:solidFill>
                <a:srgbClr val="FF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s-PY" sz="1800" b="1" i="0" u="none" strike="noStrike" cap="none" dirty="0">
                <a:solidFill>
                  <a:srgbClr val="FF0000"/>
                </a:solidFill>
                <a:latin typeface="Arial"/>
                <a:ea typeface="Arial"/>
                <a:cs typeface="Arial"/>
                <a:sym typeface="Arial"/>
              </a:rPr>
              <a:t>a = a +1</a:t>
            </a:r>
            <a:endParaRPr sz="1800" b="1" i="0" u="none" strike="noStrike" cap="none" dirty="0">
              <a:solidFill>
                <a:srgbClr val="FF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sz="1800" b="1" i="0" u="none" strike="noStrike" cap="none" dirty="0">
              <a:solidFill>
                <a:srgbClr val="FF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s-PY" sz="1800" b="1" i="0" u="none" strike="noStrike" cap="none" dirty="0">
                <a:solidFill>
                  <a:srgbClr val="FF0000"/>
                </a:solidFill>
                <a:latin typeface="Arial"/>
                <a:ea typeface="Arial"/>
                <a:cs typeface="Arial"/>
                <a:sym typeface="Arial"/>
              </a:rPr>
              <a:t>b = a - 5</a:t>
            </a:r>
            <a:endParaRPr sz="1800" b="1" i="0" u="none" strike="noStrike" cap="none" dirty="0">
              <a:solidFill>
                <a:srgbClr val="FF0000"/>
              </a:solidFill>
              <a:latin typeface="Arial"/>
              <a:ea typeface="Arial"/>
              <a:cs typeface="Arial"/>
              <a:sym typeface="Arial"/>
            </a:endParaRPr>
          </a:p>
        </p:txBody>
      </p:sp>
      <p:sp>
        <p:nvSpPr>
          <p:cNvPr id="507" name="Google Shape;507;p35"/>
          <p:cNvSpPr txBox="1"/>
          <p:nvPr/>
        </p:nvSpPr>
        <p:spPr>
          <a:xfrm>
            <a:off x="3195950" y="5506350"/>
            <a:ext cx="3000000" cy="3000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s-PY" sz="1800" b="1" i="0" u="none" strike="noStrike" cap="none" dirty="0">
                <a:solidFill>
                  <a:srgbClr val="FF0000"/>
                </a:solidFill>
                <a:latin typeface="Arial"/>
                <a:ea typeface="Arial"/>
                <a:cs typeface="Arial"/>
                <a:sym typeface="Arial"/>
              </a:rPr>
              <a:t>a = 1+5 *10 + 4/2</a:t>
            </a:r>
            <a:endParaRPr sz="1800" b="1" i="0" u="none" strike="noStrike" cap="none" dirty="0">
              <a:solidFill>
                <a:srgbClr val="FF0000"/>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05"/>
                                        </p:tgtEl>
                                        <p:attrNameLst>
                                          <p:attrName>style.visibility</p:attrName>
                                        </p:attrNameLst>
                                      </p:cBhvr>
                                      <p:to>
                                        <p:strVal val="visible"/>
                                      </p:to>
                                    </p:set>
                                    <p:animEffect transition="in" filter="fade">
                                      <p:cBhvr>
                                        <p:cTn id="7" dur="1000"/>
                                        <p:tgtEl>
                                          <p:spTgt spid="50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07"/>
                                        </p:tgtEl>
                                        <p:attrNameLst>
                                          <p:attrName>style.visibility</p:attrName>
                                        </p:attrNameLst>
                                      </p:cBhvr>
                                      <p:to>
                                        <p:strVal val="visible"/>
                                      </p:to>
                                    </p:set>
                                    <p:animEffect transition="in" filter="fade">
                                      <p:cBhvr>
                                        <p:cTn id="12" dur="1000"/>
                                        <p:tgtEl>
                                          <p:spTgt spid="5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11"/>
        <p:cNvGrpSpPr/>
        <p:nvPr/>
      </p:nvGrpSpPr>
      <p:grpSpPr>
        <a:xfrm>
          <a:off x="0" y="0"/>
          <a:ext cx="0" cy="0"/>
          <a:chOff x="0" y="0"/>
          <a:chExt cx="0" cy="0"/>
        </a:xfrm>
      </p:grpSpPr>
      <p:sp>
        <p:nvSpPr>
          <p:cNvPr id="512" name="Google Shape;512;p36"/>
          <p:cNvSpPr txBox="1"/>
          <p:nvPr/>
        </p:nvSpPr>
        <p:spPr>
          <a:xfrm>
            <a:off x="307800" y="341280"/>
            <a:ext cx="8229240" cy="99036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4000"/>
              <a:buFont typeface="Arial"/>
              <a:buNone/>
            </a:pPr>
            <a:r>
              <a:rPr lang="es-PY" sz="4000" b="0" i="0" u="none" strike="noStrike" cap="none">
                <a:solidFill>
                  <a:srgbClr val="D2533C"/>
                </a:solidFill>
                <a:latin typeface="Arial"/>
                <a:ea typeface="Arial"/>
                <a:cs typeface="Arial"/>
                <a:sym typeface="Arial"/>
              </a:rPr>
              <a:t>Ejercicios </a:t>
            </a:r>
            <a:endParaRPr sz="1800" b="0" i="0" u="none" strike="noStrike" cap="none">
              <a:solidFill>
                <a:schemeClr val="dk1"/>
              </a:solidFill>
              <a:latin typeface="Arial"/>
              <a:ea typeface="Arial"/>
              <a:cs typeface="Arial"/>
              <a:sym typeface="Arial"/>
            </a:endParaRPr>
          </a:p>
        </p:txBody>
      </p:sp>
      <p:sp>
        <p:nvSpPr>
          <p:cNvPr id="513" name="Google Shape;513;p36"/>
          <p:cNvSpPr/>
          <p:nvPr/>
        </p:nvSpPr>
        <p:spPr>
          <a:xfrm>
            <a:off x="155520" y="-144360"/>
            <a:ext cx="304560" cy="30456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4" name="Google Shape;514;p36"/>
          <p:cNvSpPr/>
          <p:nvPr/>
        </p:nvSpPr>
        <p:spPr>
          <a:xfrm>
            <a:off x="307800" y="1340640"/>
            <a:ext cx="8287560" cy="482904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pic>
        <p:nvPicPr>
          <p:cNvPr id="515" name="Google Shape;515;p36"/>
          <p:cNvPicPr preferRelativeResize="0"/>
          <p:nvPr/>
        </p:nvPicPr>
        <p:blipFill rotWithShape="1">
          <a:blip r:embed="rId3">
            <a:alphaModFix/>
          </a:blip>
          <a:srcRect/>
          <a:stretch/>
        </p:blipFill>
        <p:spPr>
          <a:xfrm>
            <a:off x="168480" y="2138760"/>
            <a:ext cx="8291880" cy="234828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39"/>
        <p:cNvGrpSpPr/>
        <p:nvPr/>
      </p:nvGrpSpPr>
      <p:grpSpPr>
        <a:xfrm>
          <a:off x="0" y="0"/>
          <a:ext cx="0" cy="0"/>
          <a:chOff x="0" y="0"/>
          <a:chExt cx="0" cy="0"/>
        </a:xfrm>
      </p:grpSpPr>
      <p:sp>
        <p:nvSpPr>
          <p:cNvPr id="540" name="Google Shape;540;p39"/>
          <p:cNvSpPr txBox="1"/>
          <p:nvPr/>
        </p:nvSpPr>
        <p:spPr>
          <a:xfrm>
            <a:off x="307800" y="341280"/>
            <a:ext cx="8229240" cy="99036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4000"/>
              <a:buFont typeface="Arial"/>
              <a:buNone/>
            </a:pPr>
            <a:r>
              <a:rPr lang="es-PY" sz="4000" b="0" i="0" u="none" strike="noStrike" cap="none">
                <a:solidFill>
                  <a:srgbClr val="D2533C"/>
                </a:solidFill>
                <a:latin typeface="Arial"/>
                <a:ea typeface="Arial"/>
                <a:cs typeface="Arial"/>
                <a:sym typeface="Arial"/>
              </a:rPr>
              <a:t>Ejercicio</a:t>
            </a:r>
            <a:endParaRPr sz="1800" b="0" i="0" u="none" strike="noStrike" cap="none">
              <a:solidFill>
                <a:schemeClr val="dk1"/>
              </a:solidFill>
              <a:latin typeface="Arial"/>
              <a:ea typeface="Arial"/>
              <a:cs typeface="Arial"/>
              <a:sym typeface="Arial"/>
            </a:endParaRPr>
          </a:p>
        </p:txBody>
      </p:sp>
      <p:sp>
        <p:nvSpPr>
          <p:cNvPr id="541" name="Google Shape;541;p39"/>
          <p:cNvSpPr/>
          <p:nvPr/>
        </p:nvSpPr>
        <p:spPr>
          <a:xfrm>
            <a:off x="155520" y="-144360"/>
            <a:ext cx="304560" cy="30456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2" name="Google Shape;542;p39"/>
          <p:cNvSpPr/>
          <p:nvPr/>
        </p:nvSpPr>
        <p:spPr>
          <a:xfrm>
            <a:off x="1725480" y="1556640"/>
            <a:ext cx="6765480" cy="776160"/>
          </a:xfrm>
          <a:prstGeom prst="rect">
            <a:avLst/>
          </a:prstGeom>
          <a:noFill/>
          <a:ln>
            <a:noFill/>
          </a:ln>
        </p:spPr>
        <p:txBody>
          <a:bodyPr spcFirstLastPara="1" wrap="square" lIns="90000" tIns="45000" rIns="90000" bIns="45000" anchor="t" anchorCtr="0">
            <a:noAutofit/>
          </a:bodyPr>
          <a:lstStyle/>
          <a:p>
            <a:pPr marL="0" marR="0" lvl="0" indent="0" algn="l" rtl="0">
              <a:lnSpc>
                <a:spcPct val="150000"/>
              </a:lnSpc>
              <a:spcBef>
                <a:spcPts val="0"/>
              </a:spcBef>
              <a:spcAft>
                <a:spcPts val="0"/>
              </a:spcAft>
              <a:buClr>
                <a:srgbClr val="292934"/>
              </a:buClr>
              <a:buSzPts val="1800"/>
              <a:buFont typeface="Arial"/>
              <a:buChar char="•"/>
            </a:pPr>
            <a:r>
              <a:rPr lang="es-PY" sz="1800" b="1" i="0" u="none" strike="noStrike" cap="none">
                <a:solidFill>
                  <a:srgbClr val="292934"/>
                </a:solidFill>
                <a:latin typeface="Arial"/>
                <a:ea typeface="Arial"/>
                <a:cs typeface="Arial"/>
                <a:sym typeface="Arial"/>
              </a:rPr>
              <a:t>Leer una lista de 3 números reales y calcular el máximo y </a:t>
            </a:r>
            <a:endParaRPr sz="1800" b="0" i="0" u="none" strike="noStrike" cap="none">
              <a:solidFill>
                <a:schemeClr val="dk1"/>
              </a:solidFill>
              <a:latin typeface="Arial"/>
              <a:ea typeface="Arial"/>
              <a:cs typeface="Arial"/>
              <a:sym typeface="Arial"/>
            </a:endParaRPr>
          </a:p>
          <a:p>
            <a:pPr marL="0" marR="0" lvl="0" indent="0" algn="l" rtl="0">
              <a:lnSpc>
                <a:spcPct val="150000"/>
              </a:lnSpc>
              <a:spcBef>
                <a:spcPts val="0"/>
              </a:spcBef>
              <a:spcAft>
                <a:spcPts val="0"/>
              </a:spcAft>
              <a:buClr>
                <a:srgbClr val="000000"/>
              </a:buClr>
              <a:buSzPts val="1800"/>
              <a:buFont typeface="Arial"/>
              <a:buNone/>
            </a:pPr>
            <a:r>
              <a:rPr lang="es-PY" sz="1800" b="1" i="0" u="none" strike="noStrike" cap="none">
                <a:solidFill>
                  <a:srgbClr val="292934"/>
                </a:solidFill>
                <a:latin typeface="Arial"/>
                <a:ea typeface="Arial"/>
                <a:cs typeface="Arial"/>
                <a:sym typeface="Arial"/>
              </a:rPr>
              <a:t>el promedio.</a:t>
            </a:r>
            <a:endParaRPr sz="1800" b="0" i="0" u="none" strike="noStrike" cap="none">
              <a:solidFill>
                <a:schemeClr val="dk1"/>
              </a:solidFill>
              <a:latin typeface="Arial"/>
              <a:ea typeface="Arial"/>
              <a:cs typeface="Arial"/>
              <a:sym typeface="Arial"/>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sp>
        <p:nvSpPr>
          <p:cNvPr id="547" name="Google Shape;547;p40"/>
          <p:cNvSpPr txBox="1"/>
          <p:nvPr/>
        </p:nvSpPr>
        <p:spPr>
          <a:xfrm>
            <a:off x="307800" y="341280"/>
            <a:ext cx="8229240" cy="99036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4000"/>
              <a:buFont typeface="Arial"/>
              <a:buNone/>
            </a:pPr>
            <a:r>
              <a:rPr lang="es-PY" sz="4000" b="0" i="0" u="none" strike="noStrike" cap="none">
                <a:solidFill>
                  <a:srgbClr val="D2533C"/>
                </a:solidFill>
                <a:latin typeface="Arial"/>
                <a:ea typeface="Arial"/>
                <a:cs typeface="Arial"/>
                <a:sym typeface="Arial"/>
              </a:rPr>
              <a:t>Ejercicio </a:t>
            </a:r>
            <a:endParaRPr sz="1800" b="0" i="0" u="none" strike="noStrike" cap="none">
              <a:solidFill>
                <a:schemeClr val="dk1"/>
              </a:solidFill>
              <a:latin typeface="Arial"/>
              <a:ea typeface="Arial"/>
              <a:cs typeface="Arial"/>
              <a:sym typeface="Arial"/>
            </a:endParaRPr>
          </a:p>
        </p:txBody>
      </p:sp>
      <p:sp>
        <p:nvSpPr>
          <p:cNvPr id="548" name="Google Shape;548;p40"/>
          <p:cNvSpPr/>
          <p:nvPr/>
        </p:nvSpPr>
        <p:spPr>
          <a:xfrm>
            <a:off x="155520" y="-144360"/>
            <a:ext cx="304560" cy="30456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9" name="Google Shape;549;p40"/>
          <p:cNvSpPr/>
          <p:nvPr/>
        </p:nvSpPr>
        <p:spPr>
          <a:xfrm>
            <a:off x="307800" y="1340640"/>
            <a:ext cx="8287560" cy="482904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50" name="Google Shape;550;p40"/>
          <p:cNvSpPr/>
          <p:nvPr/>
        </p:nvSpPr>
        <p:spPr>
          <a:xfrm>
            <a:off x="838200" y="1331640"/>
            <a:ext cx="7528560" cy="175432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s-PY" sz="1800" b="0" i="0" u="none" strike="noStrike" cap="none">
                <a:solidFill>
                  <a:schemeClr val="dk1"/>
                </a:solidFill>
                <a:latin typeface="Arial"/>
                <a:ea typeface="Arial"/>
                <a:cs typeface="Arial"/>
                <a:sym typeface="Arial"/>
              </a:rPr>
              <a:t>Escribir un pseudo-codigo que calcule las raíces, bien reales o imaginarias, de una ecuación de segundo grado. </a:t>
            </a:r>
            <a:endParaRPr sz="18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s-PY" sz="1800" b="0" i="0" u="none" strike="noStrike" cap="none">
                <a:solidFill>
                  <a:schemeClr val="dk1"/>
                </a:solidFill>
                <a:latin typeface="Arial"/>
                <a:ea typeface="Arial"/>
                <a:cs typeface="Arial"/>
                <a:sym typeface="Arial"/>
              </a:rPr>
              <a:t>El programa también debe ser capaz de operar con valores nulos para el coeficiente de orden dos (es decir, deberá de ser capaz de resolver ecuaciones de primer grado)</a:t>
            </a:r>
            <a:endParaRPr sz="1800" b="0" i="0" u="none" strike="noStrike" cap="none">
              <a:solidFill>
                <a:schemeClr val="dk1"/>
              </a:solidFill>
              <a:latin typeface="Arial"/>
              <a:ea typeface="Arial"/>
              <a:cs typeface="Arial"/>
              <a:sym typeface="Arial"/>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54"/>
        <p:cNvGrpSpPr/>
        <p:nvPr/>
      </p:nvGrpSpPr>
      <p:grpSpPr>
        <a:xfrm>
          <a:off x="0" y="0"/>
          <a:ext cx="0" cy="0"/>
          <a:chOff x="0" y="0"/>
          <a:chExt cx="0" cy="0"/>
        </a:xfrm>
      </p:grpSpPr>
      <p:sp>
        <p:nvSpPr>
          <p:cNvPr id="555" name="Google Shape;555;p41"/>
          <p:cNvSpPr txBox="1"/>
          <p:nvPr/>
        </p:nvSpPr>
        <p:spPr>
          <a:xfrm>
            <a:off x="307800" y="341280"/>
            <a:ext cx="8229240" cy="99036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4000"/>
              <a:buFont typeface="Arial"/>
              <a:buNone/>
            </a:pPr>
            <a:r>
              <a:rPr lang="es-PY" sz="4000" b="0" i="0" u="none" strike="noStrike" cap="none">
                <a:solidFill>
                  <a:srgbClr val="D2533C"/>
                </a:solidFill>
                <a:latin typeface="Arial"/>
                <a:ea typeface="Arial"/>
                <a:cs typeface="Arial"/>
                <a:sym typeface="Arial"/>
              </a:rPr>
              <a:t>Ejercicios </a:t>
            </a:r>
            <a:endParaRPr sz="1800" b="0" i="0" u="none" strike="noStrike" cap="none">
              <a:solidFill>
                <a:schemeClr val="dk1"/>
              </a:solidFill>
              <a:latin typeface="Arial"/>
              <a:ea typeface="Arial"/>
              <a:cs typeface="Arial"/>
              <a:sym typeface="Arial"/>
            </a:endParaRPr>
          </a:p>
        </p:txBody>
      </p:sp>
      <p:sp>
        <p:nvSpPr>
          <p:cNvPr id="556" name="Google Shape;556;p41"/>
          <p:cNvSpPr/>
          <p:nvPr/>
        </p:nvSpPr>
        <p:spPr>
          <a:xfrm>
            <a:off x="155520" y="-144360"/>
            <a:ext cx="304560" cy="30456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7" name="Google Shape;557;p41"/>
          <p:cNvSpPr/>
          <p:nvPr/>
        </p:nvSpPr>
        <p:spPr>
          <a:xfrm>
            <a:off x="307800" y="1340640"/>
            <a:ext cx="8287560" cy="482904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pic>
        <p:nvPicPr>
          <p:cNvPr id="558" name="Google Shape;558;p41"/>
          <p:cNvPicPr preferRelativeResize="0"/>
          <p:nvPr/>
        </p:nvPicPr>
        <p:blipFill rotWithShape="1">
          <a:blip r:embed="rId3">
            <a:alphaModFix/>
          </a:blip>
          <a:srcRect/>
          <a:stretch/>
        </p:blipFill>
        <p:spPr>
          <a:xfrm>
            <a:off x="1600200" y="1473922"/>
            <a:ext cx="4905375" cy="456247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62"/>
        <p:cNvGrpSpPr/>
        <p:nvPr/>
      </p:nvGrpSpPr>
      <p:grpSpPr>
        <a:xfrm>
          <a:off x="0" y="0"/>
          <a:ext cx="0" cy="0"/>
          <a:chOff x="0" y="0"/>
          <a:chExt cx="0" cy="0"/>
        </a:xfrm>
      </p:grpSpPr>
      <p:pic>
        <p:nvPicPr>
          <p:cNvPr id="563" name="Google Shape;563;p42"/>
          <p:cNvPicPr preferRelativeResize="0"/>
          <p:nvPr/>
        </p:nvPicPr>
        <p:blipFill rotWithShape="1">
          <a:blip r:embed="rId3">
            <a:alphaModFix/>
          </a:blip>
          <a:srcRect/>
          <a:stretch/>
        </p:blipFill>
        <p:spPr>
          <a:xfrm>
            <a:off x="336950" y="375425"/>
            <a:ext cx="8229301" cy="6695000"/>
          </a:xfrm>
          <a:prstGeom prst="rect">
            <a:avLst/>
          </a:prstGeom>
          <a:noFill/>
          <a:ln>
            <a:noFill/>
          </a:ln>
        </p:spPr>
      </p:pic>
      <p:sp>
        <p:nvSpPr>
          <p:cNvPr id="564" name="Google Shape;564;p42"/>
          <p:cNvSpPr txBox="1"/>
          <p:nvPr/>
        </p:nvSpPr>
        <p:spPr>
          <a:xfrm>
            <a:off x="336950" y="160205"/>
            <a:ext cx="8229300" cy="9903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4000"/>
              <a:buFont typeface="Arial"/>
              <a:buNone/>
            </a:pPr>
            <a:r>
              <a:rPr lang="es-PY" sz="4000" b="0" i="0" u="none" strike="noStrike" cap="none">
                <a:solidFill>
                  <a:srgbClr val="D2533C"/>
                </a:solidFill>
                <a:latin typeface="Arial"/>
                <a:ea typeface="Arial"/>
                <a:cs typeface="Arial"/>
                <a:sym typeface="Arial"/>
              </a:rPr>
              <a:t>Ejercicios </a:t>
            </a:r>
            <a:endParaRPr sz="1800" b="0" i="0" u="none" strike="noStrike" cap="none">
              <a:solidFill>
                <a:schemeClr val="dk1"/>
              </a:solidFill>
              <a:latin typeface="Arial"/>
              <a:ea typeface="Arial"/>
              <a:cs typeface="Arial"/>
              <a:sym typeface="Arial"/>
            </a:endParaRPr>
          </a:p>
        </p:txBody>
      </p:sp>
      <p:sp>
        <p:nvSpPr>
          <p:cNvPr id="565" name="Google Shape;565;p42"/>
          <p:cNvSpPr/>
          <p:nvPr/>
        </p:nvSpPr>
        <p:spPr>
          <a:xfrm>
            <a:off x="155520" y="-144360"/>
            <a:ext cx="304560" cy="30456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6" name="Google Shape;566;p42"/>
          <p:cNvSpPr/>
          <p:nvPr/>
        </p:nvSpPr>
        <p:spPr>
          <a:xfrm>
            <a:off x="307800" y="1340640"/>
            <a:ext cx="8287560" cy="482904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70"/>
        <p:cNvGrpSpPr/>
        <p:nvPr/>
      </p:nvGrpSpPr>
      <p:grpSpPr>
        <a:xfrm>
          <a:off x="0" y="0"/>
          <a:ext cx="0" cy="0"/>
          <a:chOff x="0" y="0"/>
          <a:chExt cx="0" cy="0"/>
        </a:xfrm>
      </p:grpSpPr>
      <p:sp>
        <p:nvSpPr>
          <p:cNvPr id="571" name="Google Shape;571;p43"/>
          <p:cNvSpPr txBox="1"/>
          <p:nvPr/>
        </p:nvSpPr>
        <p:spPr>
          <a:xfrm>
            <a:off x="307800" y="341280"/>
            <a:ext cx="8229240" cy="99036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4000"/>
              <a:buFont typeface="Arial"/>
              <a:buNone/>
            </a:pPr>
            <a:r>
              <a:rPr lang="es-PY" sz="4000" b="0" i="0" u="none" strike="noStrike" cap="none">
                <a:solidFill>
                  <a:srgbClr val="D2533C"/>
                </a:solidFill>
                <a:latin typeface="Arial"/>
                <a:ea typeface="Arial"/>
                <a:cs typeface="Arial"/>
                <a:sym typeface="Arial"/>
              </a:rPr>
              <a:t>Primer programa en Python</a:t>
            </a:r>
            <a:endParaRPr sz="1800" b="0" i="0" u="none" strike="noStrike" cap="none">
              <a:solidFill>
                <a:schemeClr val="dk1"/>
              </a:solidFill>
              <a:latin typeface="Arial"/>
              <a:ea typeface="Arial"/>
              <a:cs typeface="Arial"/>
              <a:sym typeface="Arial"/>
            </a:endParaRPr>
          </a:p>
        </p:txBody>
      </p:sp>
      <p:sp>
        <p:nvSpPr>
          <p:cNvPr id="572" name="Google Shape;572;p43"/>
          <p:cNvSpPr/>
          <p:nvPr/>
        </p:nvSpPr>
        <p:spPr>
          <a:xfrm>
            <a:off x="155520" y="-144360"/>
            <a:ext cx="304560" cy="30456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3" name="Google Shape;573;p43"/>
          <p:cNvSpPr/>
          <p:nvPr/>
        </p:nvSpPr>
        <p:spPr>
          <a:xfrm>
            <a:off x="307800" y="1340640"/>
            <a:ext cx="8287560" cy="482904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74" name="Google Shape;574;p43"/>
          <p:cNvSpPr/>
          <p:nvPr/>
        </p:nvSpPr>
        <p:spPr>
          <a:xfrm>
            <a:off x="566596" y="1512720"/>
            <a:ext cx="7528560" cy="5695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s-PY" sz="1800" b="0" i="0" u="none" strike="noStrike" cap="none">
                <a:solidFill>
                  <a:srgbClr val="000000"/>
                </a:solidFill>
                <a:latin typeface="Arial"/>
                <a:ea typeface="Arial"/>
                <a:cs typeface="Arial"/>
                <a:sym typeface="Arial"/>
              </a:rPr>
              <a:t>Utilizando Python, escriba un programa que despliegue en pantalla el mensaje “Hola Mundo”</a:t>
            </a:r>
            <a:endParaRPr/>
          </a:p>
          <a:p>
            <a:pPr marL="0" marR="0" lvl="0" indent="0" algn="l" rtl="0">
              <a:lnSpc>
                <a:spcPct val="100000"/>
              </a:lnSpc>
              <a:spcBef>
                <a:spcPts val="0"/>
              </a:spcBef>
              <a:spcAft>
                <a:spcPts val="0"/>
              </a:spcAft>
              <a:buNone/>
            </a:pPr>
            <a:endParaRPr sz="18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18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18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18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18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es-PY" sz="1800" b="0" i="0" u="none" strike="noStrike" cap="none">
                <a:solidFill>
                  <a:srgbClr val="000000"/>
                </a:solidFill>
                <a:latin typeface="Arial"/>
                <a:ea typeface="Arial"/>
                <a:cs typeface="Arial"/>
                <a:sym typeface="Arial"/>
              </a:rPr>
              <a:t>¿Dónde escribimos el programa? </a:t>
            </a:r>
            <a:endParaRPr/>
          </a:p>
          <a:p>
            <a:pPr marL="0" marR="0" lvl="0" indent="0" algn="l" rtl="0">
              <a:lnSpc>
                <a:spcPct val="100000"/>
              </a:lnSpc>
              <a:spcBef>
                <a:spcPts val="0"/>
              </a:spcBef>
              <a:spcAft>
                <a:spcPts val="0"/>
              </a:spcAft>
              <a:buNone/>
            </a:pPr>
            <a:r>
              <a:rPr lang="es-PY" sz="1800" b="0" i="0" u="none" strike="noStrike" cap="none">
                <a:solidFill>
                  <a:srgbClr val="000000"/>
                </a:solidFill>
                <a:latin typeface="Arial"/>
                <a:ea typeface="Arial"/>
                <a:cs typeface="Arial"/>
                <a:sym typeface="Arial"/>
              </a:rPr>
              <a:t>Para las clases usaremos Visual Studio Code</a:t>
            </a:r>
            <a:endParaRPr/>
          </a:p>
          <a:p>
            <a:pPr marL="0" marR="0" lvl="0" indent="0" algn="l" rtl="0">
              <a:lnSpc>
                <a:spcPct val="100000"/>
              </a:lnSpc>
              <a:spcBef>
                <a:spcPts val="0"/>
              </a:spcBef>
              <a:spcAft>
                <a:spcPts val="0"/>
              </a:spcAft>
              <a:buNone/>
            </a:pPr>
            <a:r>
              <a:rPr lang="es-PY" sz="1800" b="0" i="0" u="sng" strike="noStrike" cap="none">
                <a:solidFill>
                  <a:srgbClr val="000000"/>
                </a:solidFill>
                <a:latin typeface="Arial"/>
                <a:ea typeface="Arial"/>
                <a:cs typeface="Arial"/>
                <a:sym typeface="Arial"/>
                <a:hlinkClick r:id="rId3">
                  <a:extLst>
                    <a:ext uri="{A12FA001-AC4F-418D-AE19-62706E023703}">
                      <ahyp:hlinkClr xmlns:ahyp="http://schemas.microsoft.com/office/drawing/2018/hyperlinkcolor" val="tx"/>
                    </a:ext>
                  </a:extLst>
                </a:hlinkClick>
              </a:rPr>
              <a:t>https://code.visualstudio.com/Download</a:t>
            </a:r>
            <a:r>
              <a:rPr lang="es-PY" sz="1800" b="0" i="0" u="none" strike="noStrike" cap="none">
                <a:solidFill>
                  <a:srgbClr val="000000"/>
                </a:solidFill>
                <a:latin typeface="Arial"/>
                <a:ea typeface="Arial"/>
                <a:cs typeface="Arial"/>
                <a:sym typeface="Arial"/>
              </a:rPr>
              <a:t> descargar e instalar</a:t>
            </a:r>
            <a:endParaRPr sz="18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es-PY" sz="1800" b="0" i="0" u="none" strike="noStrike" cap="none">
                <a:solidFill>
                  <a:schemeClr val="dk1"/>
                </a:solidFill>
                <a:latin typeface="Arial"/>
                <a:ea typeface="Arial"/>
                <a:cs typeface="Arial"/>
                <a:sym typeface="Arial"/>
              </a:rPr>
              <a:t>Instalar los plugins para Python</a:t>
            </a:r>
            <a:endParaRPr/>
          </a:p>
          <a:p>
            <a:pPr marL="0" marR="0" lvl="0" indent="0" algn="l" rtl="0">
              <a:lnSpc>
                <a:spcPct val="100000"/>
              </a:lnSpc>
              <a:spcBef>
                <a:spcPts val="0"/>
              </a:spcBef>
              <a:spcAft>
                <a:spcPts val="0"/>
              </a:spcAft>
              <a:buNone/>
            </a:pPr>
            <a:r>
              <a:rPr lang="es-PY" sz="1800" b="0" i="0" u="sng" strike="noStrike" cap="none">
                <a:solidFill>
                  <a:srgbClr val="000000"/>
                </a:solidFill>
                <a:latin typeface="Arial"/>
                <a:ea typeface="Arial"/>
                <a:cs typeface="Arial"/>
                <a:sym typeface="Arial"/>
                <a:hlinkClick r:id="rId4">
                  <a:extLst>
                    <a:ext uri="{A12FA001-AC4F-418D-AE19-62706E023703}">
                      <ahyp:hlinkClr xmlns:ahyp="http://schemas.microsoft.com/office/drawing/2018/hyperlinkcolor" val="tx"/>
                    </a:ext>
                  </a:extLst>
                </a:hlinkClick>
              </a:rPr>
              <a:t>https://code.visualstudio.com/docs/python/python-tutorial</a:t>
            </a:r>
            <a:endParaRPr sz="18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es-PY" sz="1800" b="0" i="0" u="sng" strike="noStrike" cap="none">
                <a:solidFill>
                  <a:srgbClr val="000000"/>
                </a:solidFill>
                <a:latin typeface="Arial"/>
                <a:ea typeface="Arial"/>
                <a:cs typeface="Arial"/>
                <a:sym typeface="Arial"/>
                <a:hlinkClick r:id="rId5">
                  <a:extLst>
                    <a:ext uri="{A12FA001-AC4F-418D-AE19-62706E023703}">
                      <ahyp:hlinkClr xmlns:ahyp="http://schemas.microsoft.com/office/drawing/2018/hyperlinkcolor" val="tx"/>
                    </a:ext>
                  </a:extLst>
                </a:hlinkClick>
              </a:rPr>
              <a:t>https://marketplace.visualstudio.com/items?itemName=ms-python.python</a:t>
            </a:r>
            <a:endParaRPr sz="18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es-PY" sz="1800" b="0" i="0" u="none" strike="noStrike" cap="none">
                <a:solidFill>
                  <a:schemeClr val="dk1"/>
                </a:solidFill>
                <a:latin typeface="Arial"/>
                <a:ea typeface="Arial"/>
                <a:cs typeface="Arial"/>
                <a:sym typeface="Arial"/>
              </a:rPr>
              <a:t>Instalar un intérprete de Python</a:t>
            </a:r>
            <a:endParaRPr/>
          </a:p>
          <a:p>
            <a:pPr marL="0" marR="0" lvl="0" indent="0" algn="l" rtl="0">
              <a:lnSpc>
                <a:spcPct val="100000"/>
              </a:lnSpc>
              <a:spcBef>
                <a:spcPts val="0"/>
              </a:spcBef>
              <a:spcAft>
                <a:spcPts val="0"/>
              </a:spcAft>
              <a:buNone/>
            </a:pPr>
            <a:r>
              <a:rPr lang="es-PY" sz="1800" b="0" i="0" u="sng" strike="noStrike" cap="none">
                <a:solidFill>
                  <a:schemeClr val="dk1"/>
                </a:solidFill>
                <a:latin typeface="Arial"/>
                <a:ea typeface="Arial"/>
                <a:cs typeface="Arial"/>
                <a:sym typeface="Arial"/>
                <a:hlinkClick r:id="rId6">
                  <a:extLst>
                    <a:ext uri="{A12FA001-AC4F-418D-AE19-62706E023703}">
                      <ahyp:hlinkClr xmlns:ahyp="http://schemas.microsoft.com/office/drawing/2018/hyperlinkcolor" val="tx"/>
                    </a:ext>
                  </a:extLst>
                </a:hlinkClick>
              </a:rPr>
              <a:t>https://www.python.org/downloads/</a:t>
            </a:r>
            <a:endParaRPr sz="18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None/>
            </a:pPr>
            <a:endParaRPr sz="1800" b="0" i="0" u="none" strike="noStrike" cap="none">
              <a:solidFill>
                <a:schemeClr val="dk1"/>
              </a:solidFill>
              <a:latin typeface="Arial"/>
              <a:ea typeface="Arial"/>
              <a:cs typeface="Arial"/>
              <a:sym typeface="Arial"/>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p44"/>
          <p:cNvSpPr txBox="1"/>
          <p:nvPr/>
        </p:nvSpPr>
        <p:spPr>
          <a:xfrm>
            <a:off x="307800" y="341280"/>
            <a:ext cx="8229240" cy="99036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4000"/>
              <a:buFont typeface="Arial"/>
              <a:buNone/>
            </a:pPr>
            <a:r>
              <a:rPr lang="es-PY" sz="4000" b="0" i="0" u="none" strike="noStrike" cap="none">
                <a:solidFill>
                  <a:srgbClr val="D2533C"/>
                </a:solidFill>
                <a:latin typeface="Arial"/>
                <a:ea typeface="Arial"/>
                <a:cs typeface="Arial"/>
                <a:sym typeface="Arial"/>
              </a:rPr>
              <a:t>Primer programa en Python</a:t>
            </a:r>
            <a:endParaRPr sz="1800" b="0" i="0" u="none" strike="noStrike" cap="none">
              <a:solidFill>
                <a:schemeClr val="dk1"/>
              </a:solidFill>
              <a:latin typeface="Arial"/>
              <a:ea typeface="Arial"/>
              <a:cs typeface="Arial"/>
              <a:sym typeface="Arial"/>
            </a:endParaRPr>
          </a:p>
        </p:txBody>
      </p:sp>
      <p:sp>
        <p:nvSpPr>
          <p:cNvPr id="580" name="Google Shape;580;p44"/>
          <p:cNvSpPr/>
          <p:nvPr/>
        </p:nvSpPr>
        <p:spPr>
          <a:xfrm>
            <a:off x="155520" y="-144360"/>
            <a:ext cx="304560" cy="30456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1" name="Google Shape;581;p44"/>
          <p:cNvSpPr/>
          <p:nvPr/>
        </p:nvSpPr>
        <p:spPr>
          <a:xfrm>
            <a:off x="307800" y="1340640"/>
            <a:ext cx="8287560" cy="482904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pic>
        <p:nvPicPr>
          <p:cNvPr id="582" name="Google Shape;582;p44"/>
          <p:cNvPicPr preferRelativeResize="0"/>
          <p:nvPr/>
        </p:nvPicPr>
        <p:blipFill rotWithShape="1">
          <a:blip r:embed="rId3">
            <a:alphaModFix/>
          </a:blip>
          <a:srcRect l="2181" b="7239"/>
          <a:stretch/>
        </p:blipFill>
        <p:spPr>
          <a:xfrm>
            <a:off x="859343" y="2891937"/>
            <a:ext cx="7184473" cy="3832356"/>
          </a:xfrm>
          <a:prstGeom prst="rect">
            <a:avLst/>
          </a:prstGeom>
          <a:noFill/>
          <a:ln>
            <a:noFill/>
          </a:ln>
        </p:spPr>
      </p:pic>
      <p:sp>
        <p:nvSpPr>
          <p:cNvPr id="583" name="Google Shape;583;p44"/>
          <p:cNvSpPr/>
          <p:nvPr/>
        </p:nvSpPr>
        <p:spPr>
          <a:xfrm>
            <a:off x="460080" y="1117793"/>
            <a:ext cx="7528560" cy="5695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s-PY" sz="1600" b="0" i="0" u="none" strike="noStrike" cap="none">
                <a:solidFill>
                  <a:srgbClr val="000000"/>
                </a:solidFill>
                <a:latin typeface="Arial"/>
                <a:ea typeface="Arial"/>
                <a:cs typeface="Arial"/>
                <a:sym typeface="Arial"/>
              </a:rPr>
              <a:t>Se crea un programa nuevo: File-&gt;New File</a:t>
            </a:r>
            <a:endParaRPr/>
          </a:p>
          <a:p>
            <a:pPr marL="0" marR="0" lvl="0" indent="0" algn="l" rtl="0">
              <a:lnSpc>
                <a:spcPct val="100000"/>
              </a:lnSpc>
              <a:spcBef>
                <a:spcPts val="0"/>
              </a:spcBef>
              <a:spcAft>
                <a:spcPts val="0"/>
              </a:spcAft>
              <a:buNone/>
            </a:pPr>
            <a:r>
              <a:rPr lang="es-PY" sz="1600" b="0" i="0" u="none" strike="noStrike" cap="none">
                <a:solidFill>
                  <a:srgbClr val="000000"/>
                </a:solidFill>
                <a:latin typeface="Arial"/>
                <a:ea typeface="Arial"/>
                <a:cs typeface="Arial"/>
                <a:sym typeface="Arial"/>
              </a:rPr>
              <a:t>Se escribe el programa: Según se muestra en la impresión de pantalla.</a:t>
            </a:r>
            <a:endParaRPr/>
          </a:p>
          <a:p>
            <a:pPr marL="0" marR="0" lvl="0" indent="0" algn="l" rtl="0">
              <a:lnSpc>
                <a:spcPct val="100000"/>
              </a:lnSpc>
              <a:spcBef>
                <a:spcPts val="0"/>
              </a:spcBef>
              <a:spcAft>
                <a:spcPts val="0"/>
              </a:spcAft>
              <a:buNone/>
            </a:pPr>
            <a:r>
              <a:rPr lang="es-PY" sz="1600" b="0" i="0" u="none" strike="noStrike" cap="none">
                <a:solidFill>
                  <a:srgbClr val="000000"/>
                </a:solidFill>
                <a:latin typeface="Arial"/>
                <a:ea typeface="Arial"/>
                <a:cs typeface="Arial"/>
                <a:sym typeface="Arial"/>
              </a:rPr>
              <a:t>Print: Orden de Python que indica que se debe imprimir algo en pantalla (mensaje o variable, cuando es mensaje se coloca este entre comillas ‘’)</a:t>
            </a:r>
            <a:endParaRPr/>
          </a:p>
          <a:p>
            <a:pPr marL="0" marR="0" lvl="0" indent="0" algn="l" rtl="0">
              <a:lnSpc>
                <a:spcPct val="100000"/>
              </a:lnSpc>
              <a:spcBef>
                <a:spcPts val="0"/>
              </a:spcBef>
              <a:spcAft>
                <a:spcPts val="0"/>
              </a:spcAft>
              <a:buNone/>
            </a:pPr>
            <a:r>
              <a:rPr lang="es-PY" sz="1600" b="0" i="0" u="none" strike="noStrike" cap="none">
                <a:solidFill>
                  <a:srgbClr val="000000"/>
                </a:solidFill>
                <a:latin typeface="Arial"/>
                <a:ea typeface="Arial"/>
                <a:cs typeface="Arial"/>
                <a:sym typeface="Arial"/>
              </a:rPr>
              <a:t>Una vez escrito el programa, se guarda: File-&gt; Save as… </a:t>
            </a:r>
            <a:endParaRPr/>
          </a:p>
          <a:p>
            <a:pPr marL="0" marR="0" lvl="0" indent="0" algn="l" rtl="0">
              <a:lnSpc>
                <a:spcPct val="100000"/>
              </a:lnSpc>
              <a:spcBef>
                <a:spcPts val="0"/>
              </a:spcBef>
              <a:spcAft>
                <a:spcPts val="0"/>
              </a:spcAft>
              <a:buNone/>
            </a:pPr>
            <a:r>
              <a:rPr lang="es-PY" sz="1600" b="0" i="0" u="none" strike="noStrike" cap="none">
                <a:solidFill>
                  <a:schemeClr val="dk1"/>
                </a:solidFill>
                <a:latin typeface="Arial"/>
                <a:ea typeface="Arial"/>
                <a:cs typeface="Arial"/>
                <a:sym typeface="Arial"/>
              </a:rPr>
              <a:t>Para verificar errores y correr el programa si no hay errores: Run-&gt;Start debugging</a:t>
            </a:r>
            <a:endParaRPr sz="1600" b="0" i="0" u="none" strike="noStrike" cap="none">
              <a:solidFill>
                <a:schemeClr val="dk1"/>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4"/>
          <p:cNvSpPr txBox="1"/>
          <p:nvPr/>
        </p:nvSpPr>
        <p:spPr>
          <a:xfrm>
            <a:off x="457200" y="533520"/>
            <a:ext cx="8229300" cy="9903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4000"/>
              <a:buFont typeface="Arial"/>
              <a:buNone/>
            </a:pPr>
            <a:r>
              <a:rPr lang="es-PY" sz="4000" b="0" i="0" u="none" strike="noStrike" cap="none">
                <a:solidFill>
                  <a:srgbClr val="D2533C"/>
                </a:solidFill>
                <a:latin typeface="Arial"/>
                <a:ea typeface="Arial"/>
                <a:cs typeface="Arial"/>
                <a:sym typeface="Arial"/>
              </a:rPr>
              <a:t>Contenido</a:t>
            </a:r>
            <a:endParaRPr sz="1800" b="0" i="0" u="none" strike="noStrike" cap="none">
              <a:solidFill>
                <a:schemeClr val="dk1"/>
              </a:solidFill>
              <a:latin typeface="Arial"/>
              <a:ea typeface="Arial"/>
              <a:cs typeface="Arial"/>
              <a:sym typeface="Arial"/>
            </a:endParaRPr>
          </a:p>
        </p:txBody>
      </p:sp>
      <p:sp>
        <p:nvSpPr>
          <p:cNvPr id="233" name="Google Shape;233;p4"/>
          <p:cNvSpPr/>
          <p:nvPr/>
        </p:nvSpPr>
        <p:spPr>
          <a:xfrm>
            <a:off x="155520" y="-144360"/>
            <a:ext cx="304500" cy="3045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4" name="Google Shape;234;p4"/>
          <p:cNvSpPr txBox="1"/>
          <p:nvPr/>
        </p:nvSpPr>
        <p:spPr>
          <a:xfrm>
            <a:off x="457200" y="1305800"/>
            <a:ext cx="8229300" cy="4876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s-PY" sz="1400" b="0" i="0" u="none" strike="noStrike" cap="none">
                <a:solidFill>
                  <a:srgbClr val="000000"/>
                </a:solidFill>
                <a:latin typeface="Arial"/>
                <a:ea typeface="Arial"/>
                <a:cs typeface="Arial"/>
                <a:sym typeface="Arial"/>
              </a:rPr>
              <a:t>3.2. Estructuras repetitivas. </a:t>
            </a:r>
            <a:endParaRPr/>
          </a:p>
          <a:p>
            <a:pPr marL="0" marR="0" lvl="0" indent="457200" algn="l" rtl="0">
              <a:lnSpc>
                <a:spcPct val="100000"/>
              </a:lnSpc>
              <a:spcBef>
                <a:spcPts val="0"/>
              </a:spcBef>
              <a:spcAft>
                <a:spcPts val="0"/>
              </a:spcAft>
              <a:buNone/>
            </a:pPr>
            <a:r>
              <a:rPr lang="es-PY" sz="1400" b="0" i="0" u="none" strike="noStrike" cap="none">
                <a:solidFill>
                  <a:srgbClr val="000000"/>
                </a:solidFill>
                <a:latin typeface="Arial"/>
                <a:ea typeface="Arial"/>
                <a:cs typeface="Arial"/>
                <a:sym typeface="Arial"/>
              </a:rPr>
              <a:t>3.2.1. Representación. Concepto de bucle e iteración. </a:t>
            </a:r>
            <a:endParaRPr/>
          </a:p>
          <a:p>
            <a:pPr marL="0" marR="0" lvl="0" indent="457200" algn="l" rtl="0">
              <a:lnSpc>
                <a:spcPct val="100000"/>
              </a:lnSpc>
              <a:spcBef>
                <a:spcPts val="0"/>
              </a:spcBef>
              <a:spcAft>
                <a:spcPts val="0"/>
              </a:spcAft>
              <a:buNone/>
            </a:pPr>
            <a:r>
              <a:rPr lang="es-PY" sz="1400" b="0" i="0" u="none" strike="noStrike" cap="none">
                <a:solidFill>
                  <a:srgbClr val="000000"/>
                </a:solidFill>
                <a:latin typeface="Arial"/>
                <a:ea typeface="Arial"/>
                <a:cs typeface="Arial"/>
                <a:sym typeface="Arial"/>
              </a:rPr>
              <a:t>3.2.2. Repetición simple y condicional. </a:t>
            </a:r>
            <a:endParaRPr/>
          </a:p>
          <a:p>
            <a:pPr marL="0" marR="0" lvl="0" indent="457200" algn="l" rtl="0">
              <a:lnSpc>
                <a:spcPct val="100000"/>
              </a:lnSpc>
              <a:spcBef>
                <a:spcPts val="0"/>
              </a:spcBef>
              <a:spcAft>
                <a:spcPts val="0"/>
              </a:spcAft>
              <a:buNone/>
            </a:pPr>
            <a:r>
              <a:rPr lang="es-PY" sz="1400" b="0" i="0" u="none" strike="noStrike" cap="none">
                <a:solidFill>
                  <a:srgbClr val="000000"/>
                </a:solidFill>
                <a:latin typeface="Arial"/>
                <a:ea typeface="Arial"/>
                <a:cs typeface="Arial"/>
                <a:sym typeface="Arial"/>
              </a:rPr>
              <a:t>3.2.3. Contadores, acumuladores y banderas. </a:t>
            </a:r>
            <a:endParaRPr/>
          </a:p>
          <a:p>
            <a:pPr marL="0" marR="0" lvl="0" indent="457200" algn="l" rtl="0">
              <a:lnSpc>
                <a:spcPct val="100000"/>
              </a:lnSpc>
              <a:spcBef>
                <a:spcPts val="0"/>
              </a:spcBef>
              <a:spcAft>
                <a:spcPts val="0"/>
              </a:spcAft>
              <a:buNone/>
            </a:pPr>
            <a:r>
              <a:rPr lang="es-PY" sz="1400" b="0" i="0" u="none" strike="noStrike" cap="none">
                <a:solidFill>
                  <a:srgbClr val="000000"/>
                </a:solidFill>
                <a:latin typeface="Arial"/>
                <a:ea typeface="Arial"/>
                <a:cs typeface="Arial"/>
                <a:sym typeface="Arial"/>
              </a:rPr>
              <a:t>3.2.4. Anidamiento. </a:t>
            </a:r>
            <a:endParaRPr/>
          </a:p>
          <a:p>
            <a:pPr marL="0" marR="0" lvl="0" indent="457200" algn="l" rtl="0">
              <a:lnSpc>
                <a:spcPct val="100000"/>
              </a:lnSpc>
              <a:spcBef>
                <a:spcPts val="0"/>
              </a:spcBef>
              <a:spcAft>
                <a:spcPts val="0"/>
              </a:spcAft>
              <a:buNone/>
            </a:pPr>
            <a:r>
              <a:rPr lang="es-PY" sz="1400" b="0" i="0" u="none" strike="noStrike" cap="none">
                <a:solidFill>
                  <a:srgbClr val="000000"/>
                </a:solidFill>
                <a:latin typeface="Arial"/>
                <a:ea typeface="Arial"/>
                <a:cs typeface="Arial"/>
                <a:sym typeface="Arial"/>
              </a:rPr>
              <a:t>3.2.5. Interrupciones y saltos. </a:t>
            </a:r>
            <a:endParaRPr/>
          </a:p>
          <a:p>
            <a:pPr marL="0" marR="0" lvl="0" indent="0" algn="l" rtl="0">
              <a:lnSpc>
                <a:spcPct val="100000"/>
              </a:lnSpc>
              <a:spcBef>
                <a:spcPts val="0"/>
              </a:spcBef>
              <a:spcAft>
                <a:spcPts val="0"/>
              </a:spcAft>
              <a:buNone/>
            </a:pPr>
            <a:r>
              <a:rPr lang="es-PY" sz="1400" b="0" i="0" u="none" strike="noStrike" cap="none">
                <a:solidFill>
                  <a:srgbClr val="000000"/>
                </a:solidFill>
                <a:latin typeface="Arial"/>
                <a:ea typeface="Arial"/>
                <a:cs typeface="Arial"/>
                <a:sym typeface="Arial"/>
              </a:rPr>
              <a:t>3.3. Subprogramas. </a:t>
            </a:r>
            <a:endParaRPr/>
          </a:p>
          <a:p>
            <a:pPr marL="0" marR="0" lvl="0" indent="457200" algn="l" rtl="0">
              <a:lnSpc>
                <a:spcPct val="100000"/>
              </a:lnSpc>
              <a:spcBef>
                <a:spcPts val="0"/>
              </a:spcBef>
              <a:spcAft>
                <a:spcPts val="0"/>
              </a:spcAft>
              <a:buNone/>
            </a:pPr>
            <a:r>
              <a:rPr lang="es-PY" sz="1400" b="0" i="0" u="none" strike="noStrike" cap="none">
                <a:solidFill>
                  <a:srgbClr val="000000"/>
                </a:solidFill>
                <a:latin typeface="Arial"/>
                <a:ea typeface="Arial"/>
                <a:cs typeface="Arial"/>
                <a:sym typeface="Arial"/>
              </a:rPr>
              <a:t>3.3.1. Abstracción. </a:t>
            </a:r>
            <a:endParaRPr/>
          </a:p>
          <a:p>
            <a:pPr marL="0" marR="0" lvl="0" indent="457200" algn="l" rtl="0">
              <a:lnSpc>
                <a:spcPct val="100000"/>
              </a:lnSpc>
              <a:spcBef>
                <a:spcPts val="0"/>
              </a:spcBef>
              <a:spcAft>
                <a:spcPts val="0"/>
              </a:spcAft>
              <a:buNone/>
            </a:pPr>
            <a:r>
              <a:rPr lang="es-PY" sz="1400" b="0" i="0" u="none" strike="noStrike" cap="none">
                <a:solidFill>
                  <a:srgbClr val="000000"/>
                </a:solidFill>
                <a:latin typeface="Arial"/>
                <a:ea typeface="Arial"/>
                <a:cs typeface="Arial"/>
                <a:sym typeface="Arial"/>
              </a:rPr>
              <a:t>3.3.2. Procedimientos y funciones. </a:t>
            </a:r>
            <a:endParaRPr/>
          </a:p>
          <a:p>
            <a:pPr marL="0" marR="0" lvl="0" indent="457200" algn="l" rtl="0">
              <a:lnSpc>
                <a:spcPct val="100000"/>
              </a:lnSpc>
              <a:spcBef>
                <a:spcPts val="0"/>
              </a:spcBef>
              <a:spcAft>
                <a:spcPts val="0"/>
              </a:spcAft>
              <a:buNone/>
            </a:pPr>
            <a:r>
              <a:rPr lang="es-PY" sz="1400" b="0" i="0" u="none" strike="noStrike" cap="none">
                <a:solidFill>
                  <a:srgbClr val="000000"/>
                </a:solidFill>
                <a:latin typeface="Arial"/>
                <a:ea typeface="Arial"/>
                <a:cs typeface="Arial"/>
                <a:sym typeface="Arial"/>
              </a:rPr>
              <a:t>3.</a:t>
            </a:r>
            <a:r>
              <a:rPr lang="es-PY"/>
              <a:t>3</a:t>
            </a:r>
            <a:r>
              <a:rPr lang="es-PY" sz="1400" b="0" i="0" u="none" strike="noStrike" cap="none">
                <a:solidFill>
                  <a:srgbClr val="000000"/>
                </a:solidFill>
                <a:latin typeface="Arial"/>
                <a:ea typeface="Arial"/>
                <a:cs typeface="Arial"/>
                <a:sym typeface="Arial"/>
              </a:rPr>
              <a:t>.3. Definición e invocación en programas. </a:t>
            </a:r>
            <a:endParaRPr/>
          </a:p>
          <a:p>
            <a:pPr marL="0" marR="0" lvl="0" indent="457200" algn="l" rtl="0">
              <a:lnSpc>
                <a:spcPct val="100000"/>
              </a:lnSpc>
              <a:spcBef>
                <a:spcPts val="0"/>
              </a:spcBef>
              <a:spcAft>
                <a:spcPts val="0"/>
              </a:spcAft>
              <a:buNone/>
            </a:pPr>
            <a:r>
              <a:rPr lang="es-PY" sz="1400" b="0" i="0" u="none" strike="noStrike" cap="none">
                <a:solidFill>
                  <a:srgbClr val="000000"/>
                </a:solidFill>
                <a:latin typeface="Arial"/>
                <a:ea typeface="Arial"/>
                <a:cs typeface="Arial"/>
                <a:sym typeface="Arial"/>
              </a:rPr>
              <a:t>3.3.4. Parámetros, valores y ámbito de variables. </a:t>
            </a:r>
            <a:endParaRPr/>
          </a:p>
          <a:p>
            <a:pPr marL="0" marR="0" lvl="0" indent="457200" algn="l" rtl="0">
              <a:lnSpc>
                <a:spcPct val="100000"/>
              </a:lnSpc>
              <a:spcBef>
                <a:spcPts val="0"/>
              </a:spcBef>
              <a:spcAft>
                <a:spcPts val="0"/>
              </a:spcAft>
              <a:buNone/>
            </a:pPr>
            <a:r>
              <a:rPr lang="es-PY" sz="1400" b="0" i="0" u="none" strike="noStrike" cap="none">
                <a:solidFill>
                  <a:srgbClr val="000000"/>
                </a:solidFill>
                <a:latin typeface="Arial"/>
                <a:ea typeface="Arial"/>
                <a:cs typeface="Arial"/>
                <a:sym typeface="Arial"/>
              </a:rPr>
              <a:t>3.3.5. Utilización de funciones externas. </a:t>
            </a:r>
            <a:endParaRPr/>
          </a:p>
          <a:p>
            <a:pPr marL="457200" marR="0" lvl="0" indent="0" algn="l" rtl="0">
              <a:lnSpc>
                <a:spcPct val="100000"/>
              </a:lnSpc>
              <a:spcBef>
                <a:spcPts val="0"/>
              </a:spcBef>
              <a:spcAft>
                <a:spcPts val="0"/>
              </a:spcAft>
              <a:buNone/>
            </a:pPr>
            <a:r>
              <a:rPr lang="es-PY" sz="1400" b="0" i="0" u="none" strike="noStrike" cap="none">
                <a:solidFill>
                  <a:srgbClr val="000000"/>
                </a:solidFill>
                <a:latin typeface="Arial"/>
                <a:ea typeface="Arial"/>
                <a:cs typeface="Arial"/>
                <a:sym typeface="Arial"/>
              </a:rPr>
              <a:t>3.3.6. Manejo básico de módulos en Python. </a:t>
            </a:r>
            <a:endParaRPr/>
          </a:p>
          <a:p>
            <a:pPr marL="0" marR="0" lvl="0" indent="457200" algn="l" rtl="0">
              <a:lnSpc>
                <a:spcPct val="100000"/>
              </a:lnSpc>
              <a:spcBef>
                <a:spcPts val="0"/>
              </a:spcBef>
              <a:spcAft>
                <a:spcPts val="0"/>
              </a:spcAft>
              <a:buNone/>
            </a:pPr>
            <a:r>
              <a:rPr lang="es-PY" sz="1400" b="0" i="0" u="none" strike="noStrike" cap="none">
                <a:solidFill>
                  <a:srgbClr val="000000"/>
                </a:solidFill>
                <a:latin typeface="Arial"/>
                <a:ea typeface="Arial"/>
                <a:cs typeface="Arial"/>
                <a:sym typeface="Arial"/>
              </a:rPr>
              <a:t>3.3.7. Introducción a la recursividad.</a:t>
            </a:r>
            <a:endParaRPr/>
          </a:p>
          <a:p>
            <a:pPr marL="0" marR="0" lvl="0" indent="0" algn="l" rtl="0">
              <a:lnSpc>
                <a:spcPct val="100000"/>
              </a:lnSpc>
              <a:spcBef>
                <a:spcPts val="0"/>
              </a:spcBef>
              <a:spcAft>
                <a:spcPts val="0"/>
              </a:spcAft>
              <a:buNone/>
            </a:pPr>
            <a:r>
              <a:rPr lang="es-PY" sz="1400" b="0" i="0" u="none" strike="noStrike" cap="none">
                <a:solidFill>
                  <a:srgbClr val="000000"/>
                </a:solidFill>
                <a:latin typeface="Arial"/>
                <a:ea typeface="Arial"/>
                <a:cs typeface="Arial"/>
                <a:sym typeface="Arial"/>
              </a:rPr>
              <a:t>UNIDAD 4: INTRODUCCION A ESTRUCTURAS DE DATOS </a:t>
            </a:r>
            <a:endParaRPr/>
          </a:p>
          <a:p>
            <a:pPr marL="0" marR="0" lvl="0" indent="457200" algn="l" rtl="0">
              <a:lnSpc>
                <a:spcPct val="100000"/>
              </a:lnSpc>
              <a:spcBef>
                <a:spcPts val="0"/>
              </a:spcBef>
              <a:spcAft>
                <a:spcPts val="0"/>
              </a:spcAft>
              <a:buNone/>
            </a:pPr>
            <a:r>
              <a:rPr lang="es-PY" sz="1400" b="0" i="0" u="none" strike="noStrike" cap="none">
                <a:solidFill>
                  <a:srgbClr val="000000"/>
                </a:solidFill>
                <a:latin typeface="Arial"/>
                <a:ea typeface="Arial"/>
                <a:cs typeface="Arial"/>
                <a:sym typeface="Arial"/>
              </a:rPr>
              <a:t>4.1. Necesidad de estructuras de datos. </a:t>
            </a:r>
            <a:endParaRPr sz="1400" b="0" i="0" u="none" strike="noStrike" cap="none">
              <a:solidFill>
                <a:srgbClr val="000000"/>
              </a:solidFill>
              <a:latin typeface="Arial"/>
              <a:ea typeface="Arial"/>
              <a:cs typeface="Arial"/>
              <a:sym typeface="Arial"/>
            </a:endParaRPr>
          </a:p>
          <a:p>
            <a:pPr marL="0" marR="0" lvl="0" indent="457200" algn="l" rtl="0">
              <a:lnSpc>
                <a:spcPct val="100000"/>
              </a:lnSpc>
              <a:spcBef>
                <a:spcPts val="0"/>
              </a:spcBef>
              <a:spcAft>
                <a:spcPts val="0"/>
              </a:spcAft>
              <a:buNone/>
            </a:pPr>
            <a:r>
              <a:rPr lang="es-PY"/>
              <a:t>       </a:t>
            </a:r>
            <a:r>
              <a:rPr lang="es-PY" sz="1400" b="0" i="0" u="none" strike="noStrike" cap="none">
                <a:solidFill>
                  <a:srgbClr val="000000"/>
                </a:solidFill>
                <a:latin typeface="Arial"/>
                <a:ea typeface="Arial"/>
                <a:cs typeface="Arial"/>
                <a:sym typeface="Arial"/>
              </a:rPr>
              <a:t>Presentación de las estructuras de datos básicas en Python. </a:t>
            </a:r>
            <a:endParaRPr/>
          </a:p>
          <a:p>
            <a:pPr marL="0" marR="0" lvl="0" indent="457200" algn="l" rtl="0">
              <a:lnSpc>
                <a:spcPct val="100000"/>
              </a:lnSpc>
              <a:spcBef>
                <a:spcPts val="0"/>
              </a:spcBef>
              <a:spcAft>
                <a:spcPts val="0"/>
              </a:spcAft>
              <a:buNone/>
            </a:pPr>
            <a:r>
              <a:rPr lang="es-PY" sz="1400" b="0" i="0" u="none" strike="noStrike" cap="none">
                <a:solidFill>
                  <a:srgbClr val="000000"/>
                </a:solidFill>
                <a:latin typeface="Arial"/>
                <a:ea typeface="Arial"/>
                <a:cs typeface="Arial"/>
                <a:sym typeface="Arial"/>
              </a:rPr>
              <a:t>4.2. Secuencias: Cadenas, tuplas y listas. </a:t>
            </a:r>
            <a:endParaRPr/>
          </a:p>
          <a:p>
            <a:pPr marL="0" marR="0" lvl="0" indent="457200" algn="l" rtl="0">
              <a:lnSpc>
                <a:spcPct val="100000"/>
              </a:lnSpc>
              <a:spcBef>
                <a:spcPts val="0"/>
              </a:spcBef>
              <a:spcAft>
                <a:spcPts val="0"/>
              </a:spcAft>
              <a:buNone/>
            </a:pPr>
            <a:r>
              <a:rPr lang="es-PY" sz="1400" b="0" i="0" u="none" strike="noStrike" cap="none">
                <a:solidFill>
                  <a:srgbClr val="000000"/>
                </a:solidFill>
                <a:latin typeface="Arial"/>
                <a:ea typeface="Arial"/>
                <a:cs typeface="Arial"/>
                <a:sym typeface="Arial"/>
              </a:rPr>
              <a:t>4.3. Concepto de mutabilidad. </a:t>
            </a:r>
            <a:endParaRPr/>
          </a:p>
          <a:p>
            <a:pPr marL="0" marR="0" lvl="0" indent="457200" algn="l" rtl="0">
              <a:lnSpc>
                <a:spcPct val="100000"/>
              </a:lnSpc>
              <a:spcBef>
                <a:spcPts val="0"/>
              </a:spcBef>
              <a:spcAft>
                <a:spcPts val="0"/>
              </a:spcAft>
              <a:buNone/>
            </a:pPr>
            <a:r>
              <a:rPr lang="es-PY" sz="1400" b="0" i="0" u="none" strike="noStrike" cap="none">
                <a:solidFill>
                  <a:srgbClr val="000000"/>
                </a:solidFill>
                <a:latin typeface="Arial"/>
                <a:ea typeface="Arial"/>
                <a:cs typeface="Arial"/>
                <a:sym typeface="Arial"/>
              </a:rPr>
              <a:t>4.4. Uso de secuencias en funciones. </a:t>
            </a:r>
            <a:endParaRPr/>
          </a:p>
          <a:p>
            <a:pPr marL="0" marR="0" lvl="0" indent="457200" algn="l" rtl="0">
              <a:lnSpc>
                <a:spcPct val="100000"/>
              </a:lnSpc>
              <a:spcBef>
                <a:spcPts val="0"/>
              </a:spcBef>
              <a:spcAft>
                <a:spcPts val="0"/>
              </a:spcAft>
              <a:buNone/>
            </a:pPr>
            <a:r>
              <a:rPr lang="es-PY" sz="1400" b="0" i="0" u="none" strike="noStrike" cap="none">
                <a:solidFill>
                  <a:srgbClr val="000000"/>
                </a:solidFill>
                <a:latin typeface="Arial"/>
                <a:ea typeface="Arial"/>
                <a:cs typeface="Arial"/>
                <a:sym typeface="Arial"/>
              </a:rPr>
              <a:t>4.5. Diccionarios.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5"/>
          <p:cNvSpPr txBox="1"/>
          <p:nvPr/>
        </p:nvSpPr>
        <p:spPr>
          <a:xfrm>
            <a:off x="457200" y="533520"/>
            <a:ext cx="8229300" cy="9903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4000"/>
              <a:buFont typeface="Arial"/>
              <a:buNone/>
            </a:pPr>
            <a:r>
              <a:rPr lang="es-PY" sz="4000" b="0" i="0" u="none" strike="noStrike" cap="none">
                <a:solidFill>
                  <a:srgbClr val="D2533C"/>
                </a:solidFill>
                <a:latin typeface="Arial"/>
                <a:ea typeface="Arial"/>
                <a:cs typeface="Arial"/>
                <a:sym typeface="Arial"/>
              </a:rPr>
              <a:t>Contenido</a:t>
            </a:r>
            <a:endParaRPr sz="1800" b="0" i="0" u="none" strike="noStrike" cap="none">
              <a:solidFill>
                <a:schemeClr val="dk1"/>
              </a:solidFill>
              <a:latin typeface="Arial"/>
              <a:ea typeface="Arial"/>
              <a:cs typeface="Arial"/>
              <a:sym typeface="Arial"/>
            </a:endParaRPr>
          </a:p>
        </p:txBody>
      </p:sp>
      <p:sp>
        <p:nvSpPr>
          <p:cNvPr id="240" name="Google Shape;240;p5"/>
          <p:cNvSpPr/>
          <p:nvPr/>
        </p:nvSpPr>
        <p:spPr>
          <a:xfrm>
            <a:off x="155520" y="-144360"/>
            <a:ext cx="304500" cy="3045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1" name="Google Shape;241;p5"/>
          <p:cNvSpPr txBox="1"/>
          <p:nvPr/>
        </p:nvSpPr>
        <p:spPr>
          <a:xfrm>
            <a:off x="457200" y="1305800"/>
            <a:ext cx="8229300" cy="4876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s-PY" sz="1400" b="0" i="0" u="none" strike="noStrike" cap="none">
                <a:solidFill>
                  <a:srgbClr val="000000"/>
                </a:solidFill>
                <a:latin typeface="Arial"/>
                <a:ea typeface="Arial"/>
                <a:cs typeface="Arial"/>
                <a:sym typeface="Arial"/>
              </a:rPr>
              <a:t>UNIDAD 5: ALGORITMOS DE BÚSQUEDA Y ORDENAMIENTO</a:t>
            </a:r>
            <a:endParaRPr/>
          </a:p>
          <a:p>
            <a:pPr marL="457200" marR="0" lvl="0" indent="0" algn="l" rtl="0">
              <a:lnSpc>
                <a:spcPct val="100000"/>
              </a:lnSpc>
              <a:spcBef>
                <a:spcPts val="0"/>
              </a:spcBef>
              <a:spcAft>
                <a:spcPts val="0"/>
              </a:spcAft>
              <a:buNone/>
            </a:pPr>
            <a:r>
              <a:rPr lang="es-PY" sz="1400" b="0" i="0" u="none" strike="noStrike" cap="none">
                <a:solidFill>
                  <a:srgbClr val="000000"/>
                </a:solidFill>
                <a:latin typeface="Arial"/>
                <a:ea typeface="Arial"/>
                <a:cs typeface="Arial"/>
                <a:sym typeface="Arial"/>
              </a:rPr>
              <a:t>5.1. Búsqueda lineal y binaria. </a:t>
            </a:r>
            <a:endParaRPr/>
          </a:p>
          <a:p>
            <a:pPr marL="457200" marR="0" lvl="0" indent="0" algn="l" rtl="0">
              <a:lnSpc>
                <a:spcPct val="100000"/>
              </a:lnSpc>
              <a:spcBef>
                <a:spcPts val="0"/>
              </a:spcBef>
              <a:spcAft>
                <a:spcPts val="0"/>
              </a:spcAft>
              <a:buNone/>
            </a:pPr>
            <a:r>
              <a:rPr lang="es-PY" sz="1400" b="0" i="0" u="none" strike="noStrike" cap="none">
                <a:solidFill>
                  <a:srgbClr val="000000"/>
                </a:solidFill>
                <a:latin typeface="Arial"/>
                <a:ea typeface="Arial"/>
                <a:cs typeface="Arial"/>
                <a:sym typeface="Arial"/>
              </a:rPr>
              <a:t>5.2. Algoritmos de Ordenamiento: Selección, Inserción, MergeSort y QuickSort. </a:t>
            </a:r>
            <a:endParaRPr/>
          </a:p>
          <a:p>
            <a:pPr marL="457200" marR="0" lvl="0" indent="0" algn="l" rtl="0">
              <a:lnSpc>
                <a:spcPct val="100000"/>
              </a:lnSpc>
              <a:spcBef>
                <a:spcPts val="0"/>
              </a:spcBef>
              <a:spcAft>
                <a:spcPts val="0"/>
              </a:spcAft>
              <a:buNone/>
            </a:pPr>
            <a:r>
              <a:rPr lang="es-PY" sz="1400" b="0" i="0" u="none" strike="noStrike" cap="none">
                <a:solidFill>
                  <a:srgbClr val="000000"/>
                </a:solidFill>
                <a:latin typeface="Arial"/>
                <a:ea typeface="Arial"/>
                <a:cs typeface="Arial"/>
                <a:sym typeface="Arial"/>
              </a:rPr>
              <a:t>5.3. Nociones de tiempo de ejecución. </a:t>
            </a:r>
            <a:endParaRPr/>
          </a:p>
          <a:p>
            <a:pPr marL="0" marR="0" lvl="0" indent="0" algn="l" rtl="0">
              <a:lnSpc>
                <a:spcPct val="100000"/>
              </a:lnSpc>
              <a:spcBef>
                <a:spcPts val="0"/>
              </a:spcBef>
              <a:spcAft>
                <a:spcPts val="0"/>
              </a:spcAft>
              <a:buNone/>
            </a:pPr>
            <a:r>
              <a:rPr lang="es-PY" sz="1400" b="0" i="0" u="none" strike="noStrike" cap="none">
                <a:solidFill>
                  <a:srgbClr val="000000"/>
                </a:solidFill>
                <a:latin typeface="Arial"/>
                <a:ea typeface="Arial"/>
                <a:cs typeface="Arial"/>
                <a:sym typeface="Arial"/>
              </a:rPr>
              <a:t>UNIDAD 6: INTRODUCCIÓN A NUMPY PARA MANEJO DE MATRICES</a:t>
            </a:r>
            <a:endParaRPr/>
          </a:p>
          <a:p>
            <a:pPr marL="0" marR="0" lvl="0" indent="457200" algn="l" rtl="0">
              <a:lnSpc>
                <a:spcPct val="100000"/>
              </a:lnSpc>
              <a:spcBef>
                <a:spcPts val="0"/>
              </a:spcBef>
              <a:spcAft>
                <a:spcPts val="0"/>
              </a:spcAft>
              <a:buNone/>
            </a:pPr>
            <a:r>
              <a:rPr lang="es-PY" sz="1400" b="0" i="0" u="none" strike="noStrike" cap="none">
                <a:solidFill>
                  <a:srgbClr val="000000"/>
                </a:solidFill>
                <a:latin typeface="Arial"/>
                <a:ea typeface="Arial"/>
                <a:cs typeface="Arial"/>
                <a:sym typeface="Arial"/>
              </a:rPr>
              <a:t>6.1. Arreglos unidimensionales y multidimensionales. </a:t>
            </a:r>
            <a:endParaRPr/>
          </a:p>
          <a:p>
            <a:pPr marL="0" marR="0" lvl="0" indent="457200" algn="l" rtl="0">
              <a:lnSpc>
                <a:spcPct val="100000"/>
              </a:lnSpc>
              <a:spcBef>
                <a:spcPts val="0"/>
              </a:spcBef>
              <a:spcAft>
                <a:spcPts val="0"/>
              </a:spcAft>
              <a:buNone/>
            </a:pPr>
            <a:r>
              <a:rPr lang="es-PY" sz="1400" b="0" i="0" u="none" strike="noStrike" cap="none">
                <a:solidFill>
                  <a:srgbClr val="000000"/>
                </a:solidFill>
                <a:latin typeface="Arial"/>
                <a:ea typeface="Arial"/>
                <a:cs typeface="Arial"/>
                <a:sym typeface="Arial"/>
              </a:rPr>
              <a:t>6.2. Generación y manipulación de datos. </a:t>
            </a:r>
            <a:endParaRPr/>
          </a:p>
          <a:p>
            <a:pPr marL="0" marR="0" lvl="0" indent="457200" algn="l" rtl="0">
              <a:lnSpc>
                <a:spcPct val="100000"/>
              </a:lnSpc>
              <a:spcBef>
                <a:spcPts val="0"/>
              </a:spcBef>
              <a:spcAft>
                <a:spcPts val="0"/>
              </a:spcAft>
              <a:buNone/>
            </a:pPr>
            <a:r>
              <a:rPr lang="es-PY" sz="1400" b="0" i="0" u="none" strike="noStrike" cap="none">
                <a:solidFill>
                  <a:srgbClr val="000000"/>
                </a:solidFill>
                <a:latin typeface="Arial"/>
                <a:ea typeface="Arial"/>
                <a:cs typeface="Arial"/>
                <a:sym typeface="Arial"/>
              </a:rPr>
              <a:t>6.3. Operaciones y funciones básicas del módulo.</a:t>
            </a:r>
            <a:endParaRPr/>
          </a:p>
          <a:p>
            <a:pPr marL="0" marR="0" lvl="0" indent="0" algn="l" rtl="0">
              <a:lnSpc>
                <a:spcPct val="100000"/>
              </a:lnSpc>
              <a:spcBef>
                <a:spcPts val="0"/>
              </a:spcBef>
              <a:spcAft>
                <a:spcPts val="0"/>
              </a:spcAft>
              <a:buNone/>
            </a:pPr>
            <a:r>
              <a:rPr lang="es-PY" sz="1400" b="0" i="0" u="none" strike="noStrike" cap="none">
                <a:solidFill>
                  <a:srgbClr val="000000"/>
                </a:solidFill>
                <a:latin typeface="Arial"/>
                <a:ea typeface="Arial"/>
                <a:cs typeface="Arial"/>
                <a:sym typeface="Arial"/>
              </a:rPr>
              <a:t>UNIDAD 7: MANEJO DE ARCHIVOS Y VISUALIZACIÓN DE DATOS</a:t>
            </a:r>
            <a:endParaRPr/>
          </a:p>
          <a:p>
            <a:pPr marL="0" marR="0" lvl="0" indent="457200" algn="l" rtl="0">
              <a:lnSpc>
                <a:spcPct val="100000"/>
              </a:lnSpc>
              <a:spcBef>
                <a:spcPts val="0"/>
              </a:spcBef>
              <a:spcAft>
                <a:spcPts val="0"/>
              </a:spcAft>
              <a:buNone/>
            </a:pPr>
            <a:r>
              <a:rPr lang="es-PY" sz="1400" b="0" i="0" u="none" strike="noStrike" cap="none">
                <a:solidFill>
                  <a:srgbClr val="000000"/>
                </a:solidFill>
                <a:latin typeface="Arial"/>
                <a:ea typeface="Arial"/>
                <a:cs typeface="Arial"/>
                <a:sym typeface="Arial"/>
              </a:rPr>
              <a:t>7.1. Lectura y Escritura de archivos de texto. </a:t>
            </a:r>
            <a:endParaRPr/>
          </a:p>
          <a:p>
            <a:pPr marL="0" marR="0" lvl="0" indent="457200" algn="l" rtl="0">
              <a:lnSpc>
                <a:spcPct val="100000"/>
              </a:lnSpc>
              <a:spcBef>
                <a:spcPts val="0"/>
              </a:spcBef>
              <a:spcAft>
                <a:spcPts val="0"/>
              </a:spcAft>
              <a:buNone/>
            </a:pPr>
            <a:r>
              <a:rPr lang="es-PY" sz="1400" b="0" i="0" u="none" strike="noStrike" cap="none">
                <a:solidFill>
                  <a:srgbClr val="000000"/>
                </a:solidFill>
                <a:latin typeface="Arial"/>
                <a:ea typeface="Arial"/>
                <a:cs typeface="Arial"/>
                <a:sym typeface="Arial"/>
              </a:rPr>
              <a:t>7.2. Manejo de Excepciones. </a:t>
            </a:r>
            <a:endParaRPr/>
          </a:p>
          <a:p>
            <a:pPr marL="0" marR="0" lvl="0" indent="457200" algn="l" rtl="0">
              <a:lnSpc>
                <a:spcPct val="100000"/>
              </a:lnSpc>
              <a:spcBef>
                <a:spcPts val="0"/>
              </a:spcBef>
              <a:spcAft>
                <a:spcPts val="0"/>
              </a:spcAft>
              <a:buNone/>
            </a:pPr>
            <a:r>
              <a:rPr lang="es-PY" sz="1400" b="0" i="0" u="none" strike="noStrike" cap="none">
                <a:solidFill>
                  <a:srgbClr val="000000"/>
                </a:solidFill>
                <a:latin typeface="Arial"/>
                <a:ea typeface="Arial"/>
                <a:cs typeface="Arial"/>
                <a:sym typeface="Arial"/>
              </a:rPr>
              <a:t>7.3. Uso de matplotlib para visualizar datos. </a:t>
            </a:r>
            <a:endParaRPr/>
          </a:p>
          <a:p>
            <a:pPr marL="0" marR="0" lvl="0" indent="457200" algn="l" rtl="0">
              <a:lnSpc>
                <a:spcPct val="100000"/>
              </a:lnSpc>
              <a:spcBef>
                <a:spcPts val="0"/>
              </a:spcBef>
              <a:spcAft>
                <a:spcPts val="0"/>
              </a:spcAft>
              <a:buNone/>
            </a:pPr>
            <a:r>
              <a:rPr lang="es-PY" sz="1400" b="0" i="0" u="none" strike="noStrike" cap="none">
                <a:solidFill>
                  <a:srgbClr val="000000"/>
                </a:solidFill>
                <a:latin typeface="Arial"/>
                <a:ea typeface="Arial"/>
                <a:cs typeface="Arial"/>
                <a:sym typeface="Arial"/>
              </a:rPr>
              <a:t>7.4. Histogramas, Líneas, Gráficos de Dispersión e Imágenes.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6"/>
          <p:cNvSpPr txBox="1"/>
          <p:nvPr/>
        </p:nvSpPr>
        <p:spPr>
          <a:xfrm>
            <a:off x="457200" y="533520"/>
            <a:ext cx="8229240" cy="99036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4000"/>
              <a:buFont typeface="Arial"/>
              <a:buNone/>
            </a:pPr>
            <a:r>
              <a:rPr lang="es-PY" sz="4000" b="0" i="0" u="none" strike="noStrike" cap="none">
                <a:solidFill>
                  <a:srgbClr val="D2533C"/>
                </a:solidFill>
                <a:latin typeface="Arial"/>
                <a:ea typeface="Arial"/>
                <a:cs typeface="Arial"/>
                <a:sym typeface="Arial"/>
              </a:rPr>
              <a:t>Evaluaciones</a:t>
            </a:r>
            <a:endParaRPr sz="1800" b="0" i="0" u="none" strike="noStrike" cap="none">
              <a:solidFill>
                <a:schemeClr val="dk1"/>
              </a:solidFill>
              <a:latin typeface="Arial"/>
              <a:ea typeface="Arial"/>
              <a:cs typeface="Arial"/>
              <a:sym typeface="Arial"/>
            </a:endParaRPr>
          </a:p>
        </p:txBody>
      </p:sp>
      <p:sp>
        <p:nvSpPr>
          <p:cNvPr id="248" name="Google Shape;248;p6"/>
          <p:cNvSpPr/>
          <p:nvPr/>
        </p:nvSpPr>
        <p:spPr>
          <a:xfrm>
            <a:off x="155520" y="-144360"/>
            <a:ext cx="304560" cy="30456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aphicFrame>
        <p:nvGraphicFramePr>
          <p:cNvPr id="2" name="Tabla 1">
            <a:extLst>
              <a:ext uri="{FF2B5EF4-FFF2-40B4-BE49-F238E27FC236}">
                <a16:creationId xmlns:a16="http://schemas.microsoft.com/office/drawing/2014/main" id="{1A82837D-BDA1-F14C-0092-A2B0E403E7E6}"/>
              </a:ext>
            </a:extLst>
          </p:cNvPr>
          <p:cNvGraphicFramePr>
            <a:graphicFrameLocks noGrp="1"/>
          </p:cNvGraphicFramePr>
          <p:nvPr>
            <p:extLst>
              <p:ext uri="{D42A27DB-BD31-4B8C-83A1-F6EECF244321}">
                <p14:modId xmlns:p14="http://schemas.microsoft.com/office/powerpoint/2010/main" val="3929753211"/>
              </p:ext>
            </p:extLst>
          </p:nvPr>
        </p:nvGraphicFramePr>
        <p:xfrm>
          <a:off x="2299510" y="2222770"/>
          <a:ext cx="3605179" cy="1562100"/>
        </p:xfrm>
        <a:graphic>
          <a:graphicData uri="http://schemas.openxmlformats.org/drawingml/2006/table">
            <a:tbl>
              <a:tblPr>
                <a:tableStyleId>{59D82AE5-C3C9-4F34-B59A-2B2637D5E753}</a:tableStyleId>
              </a:tblPr>
              <a:tblGrid>
                <a:gridCol w="2094901">
                  <a:extLst>
                    <a:ext uri="{9D8B030D-6E8A-4147-A177-3AD203B41FA5}">
                      <a16:colId xmlns:a16="http://schemas.microsoft.com/office/drawing/2014/main" val="3642697295"/>
                    </a:ext>
                  </a:extLst>
                </a:gridCol>
                <a:gridCol w="1510278">
                  <a:extLst>
                    <a:ext uri="{9D8B030D-6E8A-4147-A177-3AD203B41FA5}">
                      <a16:colId xmlns:a16="http://schemas.microsoft.com/office/drawing/2014/main" val="677199983"/>
                    </a:ext>
                  </a:extLst>
                </a:gridCol>
              </a:tblGrid>
              <a:tr h="182880">
                <a:tc>
                  <a:txBody>
                    <a:bodyPr/>
                    <a:lstStyle/>
                    <a:p>
                      <a:pPr algn="l" fontAlgn="b"/>
                      <a:r>
                        <a:rPr lang="en-US" sz="2000" u="none" strike="noStrike" dirty="0">
                          <a:effectLst/>
                        </a:rPr>
                        <a:t>Taller1</a:t>
                      </a:r>
                      <a:endParaRPr lang="en-US" sz="20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US" sz="2000" u="none" strike="noStrike">
                          <a:effectLst/>
                        </a:rPr>
                        <a:t>10</a:t>
                      </a:r>
                      <a:endParaRPr lang="en-US" sz="20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420082270"/>
                  </a:ext>
                </a:extLst>
              </a:tr>
              <a:tr h="182880">
                <a:tc>
                  <a:txBody>
                    <a:bodyPr/>
                    <a:lstStyle/>
                    <a:p>
                      <a:pPr algn="l" fontAlgn="b"/>
                      <a:r>
                        <a:rPr lang="en-US" sz="2000" u="none" strike="noStrike" dirty="0">
                          <a:effectLst/>
                        </a:rPr>
                        <a:t>1er </a:t>
                      </a:r>
                      <a:r>
                        <a:rPr lang="en-US" sz="2000" u="none" strike="noStrike" dirty="0" err="1">
                          <a:effectLst/>
                        </a:rPr>
                        <a:t>Parcial</a:t>
                      </a:r>
                      <a:endParaRPr lang="en-US" sz="20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US" sz="2000" u="none" strike="noStrike">
                          <a:effectLst/>
                        </a:rPr>
                        <a:t>30</a:t>
                      </a:r>
                      <a:endParaRPr lang="en-US" sz="20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623081266"/>
                  </a:ext>
                </a:extLst>
              </a:tr>
              <a:tr h="182880">
                <a:tc>
                  <a:txBody>
                    <a:bodyPr/>
                    <a:lstStyle/>
                    <a:p>
                      <a:pPr algn="l" fontAlgn="b"/>
                      <a:r>
                        <a:rPr lang="en-US" sz="2000" u="none" strike="noStrike" dirty="0">
                          <a:effectLst/>
                        </a:rPr>
                        <a:t>Proyecto </a:t>
                      </a:r>
                      <a:r>
                        <a:rPr lang="en-US" sz="2000" u="none" strike="noStrike" dirty="0" err="1">
                          <a:effectLst/>
                        </a:rPr>
                        <a:t>Desafío</a:t>
                      </a:r>
                      <a:endParaRPr lang="en-US" sz="20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US" sz="2000" u="none" strike="noStrike">
                          <a:effectLst/>
                        </a:rPr>
                        <a:t>20</a:t>
                      </a:r>
                      <a:endParaRPr lang="en-US" sz="20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402468276"/>
                  </a:ext>
                </a:extLst>
              </a:tr>
              <a:tr h="182880">
                <a:tc>
                  <a:txBody>
                    <a:bodyPr/>
                    <a:lstStyle/>
                    <a:p>
                      <a:pPr algn="l" fontAlgn="b"/>
                      <a:r>
                        <a:rPr lang="en-US" sz="2000" u="none" strike="noStrike" dirty="0">
                          <a:effectLst/>
                        </a:rPr>
                        <a:t>2do </a:t>
                      </a:r>
                      <a:r>
                        <a:rPr lang="en-US" sz="2000" u="none" strike="noStrike" dirty="0" err="1">
                          <a:effectLst/>
                        </a:rPr>
                        <a:t>Parcial</a:t>
                      </a:r>
                      <a:endParaRPr lang="en-US" sz="20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US" sz="2000" u="none" strike="noStrike">
                          <a:effectLst/>
                        </a:rPr>
                        <a:t>30</a:t>
                      </a:r>
                      <a:endParaRPr lang="en-US" sz="20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825241880"/>
                  </a:ext>
                </a:extLst>
              </a:tr>
              <a:tr h="182880">
                <a:tc>
                  <a:txBody>
                    <a:bodyPr/>
                    <a:lstStyle/>
                    <a:p>
                      <a:pPr algn="l" fontAlgn="b"/>
                      <a:r>
                        <a:rPr lang="en-US" sz="2000" u="none" strike="noStrike" dirty="0">
                          <a:effectLst/>
                        </a:rPr>
                        <a:t>VPLs</a:t>
                      </a:r>
                      <a:endParaRPr lang="en-US" sz="20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US" sz="2000" u="none" strike="noStrike" dirty="0">
                          <a:effectLst/>
                        </a:rPr>
                        <a:t>10</a:t>
                      </a:r>
                      <a:endParaRPr lang="en-US" sz="20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644139479"/>
                  </a:ext>
                </a:extLst>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p70"/>
          <p:cNvSpPr txBox="1"/>
          <p:nvPr/>
        </p:nvSpPr>
        <p:spPr>
          <a:xfrm>
            <a:off x="478300" y="267288"/>
            <a:ext cx="6864892" cy="70788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PY" sz="4000" b="0" i="0" u="none" strike="noStrike" cap="none" dirty="0">
                <a:solidFill>
                  <a:srgbClr val="000000"/>
                </a:solidFill>
                <a:latin typeface="Arial"/>
                <a:ea typeface="Arial"/>
                <a:cs typeface="Arial"/>
                <a:sym typeface="Arial"/>
              </a:rPr>
              <a:t>Algoritmo – Casos de éxito</a:t>
            </a:r>
            <a:endParaRPr sz="4000" b="0" i="0" u="none" strike="noStrike" cap="none" dirty="0">
              <a:solidFill>
                <a:srgbClr val="000000"/>
              </a:solidFill>
              <a:latin typeface="Arial"/>
              <a:ea typeface="Arial"/>
              <a:cs typeface="Arial"/>
              <a:sym typeface="Arial"/>
            </a:endParaRPr>
          </a:p>
        </p:txBody>
      </p:sp>
      <p:grpSp>
        <p:nvGrpSpPr>
          <p:cNvPr id="324" name="Google Shape;324;p70"/>
          <p:cNvGrpSpPr/>
          <p:nvPr/>
        </p:nvGrpSpPr>
        <p:grpSpPr>
          <a:xfrm>
            <a:off x="1115614" y="3065063"/>
            <a:ext cx="4094051" cy="1319212"/>
            <a:chOff x="1115614" y="3777828"/>
            <a:chExt cx="4094051" cy="1319212"/>
          </a:xfrm>
        </p:grpSpPr>
        <p:pic>
          <p:nvPicPr>
            <p:cNvPr id="325" name="Google Shape;325;p70"/>
            <p:cNvPicPr preferRelativeResize="0"/>
            <p:nvPr/>
          </p:nvPicPr>
          <p:blipFill rotWithShape="1">
            <a:blip r:embed="rId3">
              <a:alphaModFix/>
            </a:blip>
            <a:srcRect/>
            <a:stretch/>
          </p:blipFill>
          <p:spPr>
            <a:xfrm>
              <a:off x="1115614" y="3777828"/>
              <a:ext cx="1523999" cy="1319212"/>
            </a:xfrm>
            <a:prstGeom prst="rect">
              <a:avLst/>
            </a:prstGeom>
            <a:noFill/>
            <a:ln>
              <a:noFill/>
            </a:ln>
          </p:spPr>
        </p:pic>
        <p:sp>
          <p:nvSpPr>
            <p:cNvPr id="326" name="Google Shape;326;p70"/>
            <p:cNvSpPr txBox="1"/>
            <p:nvPr/>
          </p:nvSpPr>
          <p:spPr>
            <a:xfrm>
              <a:off x="2833401" y="4114268"/>
              <a:ext cx="2376264" cy="6463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PY" sz="1400" b="0" i="0" u="none" strike="noStrike" cap="none">
                  <a:solidFill>
                    <a:srgbClr val="000000"/>
                  </a:solidFill>
                  <a:latin typeface="Arial"/>
                  <a:ea typeface="Arial"/>
                  <a:cs typeface="Arial"/>
                  <a:sym typeface="Arial"/>
                </a:rPr>
                <a:t>Alumnos de doctorado en Princeton!!</a:t>
              </a:r>
              <a:endParaRPr/>
            </a:p>
          </p:txBody>
        </p:sp>
      </p:grpSp>
      <p:pic>
        <p:nvPicPr>
          <p:cNvPr id="327" name="Google Shape;327;p70"/>
          <p:cNvPicPr preferRelativeResize="0"/>
          <p:nvPr/>
        </p:nvPicPr>
        <p:blipFill rotWithShape="1">
          <a:blip r:embed="rId4">
            <a:alphaModFix/>
          </a:blip>
          <a:srcRect/>
          <a:stretch/>
        </p:blipFill>
        <p:spPr>
          <a:xfrm>
            <a:off x="759517" y="3224041"/>
            <a:ext cx="1820459" cy="1001253"/>
          </a:xfrm>
          <a:prstGeom prst="rect">
            <a:avLst/>
          </a:prstGeom>
          <a:noFill/>
          <a:ln>
            <a:noFill/>
          </a:ln>
        </p:spPr>
      </p:pic>
      <p:pic>
        <p:nvPicPr>
          <p:cNvPr id="328" name="Google Shape;328;p70"/>
          <p:cNvPicPr preferRelativeResize="0"/>
          <p:nvPr/>
        </p:nvPicPr>
        <p:blipFill rotWithShape="1">
          <a:blip r:embed="rId5">
            <a:alphaModFix/>
          </a:blip>
          <a:srcRect/>
          <a:stretch/>
        </p:blipFill>
        <p:spPr>
          <a:xfrm>
            <a:off x="3969095" y="4841248"/>
            <a:ext cx="2438400" cy="917448"/>
          </a:xfrm>
          <a:prstGeom prst="rect">
            <a:avLst/>
          </a:prstGeom>
          <a:noFill/>
          <a:ln>
            <a:noFill/>
          </a:ln>
        </p:spPr>
      </p:pic>
      <p:pic>
        <p:nvPicPr>
          <p:cNvPr id="329" name="Google Shape;329;p70"/>
          <p:cNvPicPr preferRelativeResize="0"/>
          <p:nvPr/>
        </p:nvPicPr>
        <p:blipFill rotWithShape="1">
          <a:blip r:embed="rId6">
            <a:alphaModFix/>
          </a:blip>
          <a:srcRect/>
          <a:stretch/>
        </p:blipFill>
        <p:spPr>
          <a:xfrm>
            <a:off x="6442261" y="3454795"/>
            <a:ext cx="1870636" cy="758366"/>
          </a:xfrm>
          <a:prstGeom prst="rect">
            <a:avLst/>
          </a:prstGeom>
          <a:noFill/>
          <a:ln>
            <a:noFill/>
          </a:ln>
        </p:spPr>
      </p:pic>
      <p:pic>
        <p:nvPicPr>
          <p:cNvPr id="330" name="Google Shape;330;p70" descr="Resultado de imagen para spotify"/>
          <p:cNvPicPr preferRelativeResize="0"/>
          <p:nvPr/>
        </p:nvPicPr>
        <p:blipFill rotWithShape="1">
          <a:blip r:embed="rId7">
            <a:alphaModFix/>
          </a:blip>
          <a:srcRect/>
          <a:stretch/>
        </p:blipFill>
        <p:spPr>
          <a:xfrm>
            <a:off x="6564024" y="999989"/>
            <a:ext cx="1607852" cy="1961580"/>
          </a:xfrm>
          <a:prstGeom prst="rect">
            <a:avLst/>
          </a:prstGeom>
          <a:noFill/>
          <a:ln>
            <a:noFill/>
          </a:ln>
        </p:spPr>
      </p:pic>
      <p:pic>
        <p:nvPicPr>
          <p:cNvPr id="331" name="Google Shape;331;p70"/>
          <p:cNvPicPr preferRelativeResize="0"/>
          <p:nvPr/>
        </p:nvPicPr>
        <p:blipFill rotWithShape="1">
          <a:blip r:embed="rId8">
            <a:alphaModFix/>
          </a:blip>
          <a:srcRect/>
          <a:stretch/>
        </p:blipFill>
        <p:spPr>
          <a:xfrm>
            <a:off x="3731989" y="1410892"/>
            <a:ext cx="1885950" cy="752475"/>
          </a:xfrm>
          <a:prstGeom prst="rect">
            <a:avLst/>
          </a:prstGeom>
          <a:noFill/>
          <a:ln>
            <a:noFill/>
          </a:ln>
        </p:spPr>
      </p:pic>
      <p:pic>
        <p:nvPicPr>
          <p:cNvPr id="332" name="Google Shape;332;p70"/>
          <p:cNvPicPr preferRelativeResize="0"/>
          <p:nvPr/>
        </p:nvPicPr>
        <p:blipFill rotWithShape="1">
          <a:blip r:embed="rId9">
            <a:alphaModFix/>
          </a:blip>
          <a:srcRect/>
          <a:stretch/>
        </p:blipFill>
        <p:spPr>
          <a:xfrm>
            <a:off x="1595656" y="4599952"/>
            <a:ext cx="1360126" cy="1226889"/>
          </a:xfrm>
          <a:prstGeom prst="rect">
            <a:avLst/>
          </a:prstGeom>
          <a:noFill/>
          <a:ln>
            <a:noFill/>
          </a:ln>
        </p:spPr>
      </p:pic>
      <p:pic>
        <p:nvPicPr>
          <p:cNvPr id="333" name="Google Shape;333;p70"/>
          <p:cNvPicPr preferRelativeResize="0"/>
          <p:nvPr/>
        </p:nvPicPr>
        <p:blipFill rotWithShape="1">
          <a:blip r:embed="rId10">
            <a:alphaModFix/>
          </a:blip>
          <a:srcRect/>
          <a:stretch/>
        </p:blipFill>
        <p:spPr>
          <a:xfrm>
            <a:off x="6955584" y="4638811"/>
            <a:ext cx="1514475" cy="1476375"/>
          </a:xfrm>
          <a:prstGeom prst="rect">
            <a:avLst/>
          </a:prstGeom>
          <a:noFill/>
          <a:ln>
            <a:noFill/>
          </a:ln>
        </p:spPr>
      </p:pic>
      <p:pic>
        <p:nvPicPr>
          <p:cNvPr id="334" name="Google Shape;334;p70" descr="Resultado de imagen para netflix logo"/>
          <p:cNvPicPr preferRelativeResize="0"/>
          <p:nvPr/>
        </p:nvPicPr>
        <p:blipFill rotWithShape="1">
          <a:blip r:embed="rId11">
            <a:alphaModFix/>
          </a:blip>
          <a:srcRect/>
          <a:stretch/>
        </p:blipFill>
        <p:spPr>
          <a:xfrm>
            <a:off x="3057525" y="2671763"/>
            <a:ext cx="3028950" cy="1514475"/>
          </a:xfrm>
          <a:prstGeom prst="rect">
            <a:avLst/>
          </a:prstGeom>
          <a:noFill/>
          <a:ln>
            <a:noFill/>
          </a:ln>
        </p:spPr>
      </p:pic>
      <p:pic>
        <p:nvPicPr>
          <p:cNvPr id="335" name="Google Shape;335;p70"/>
          <p:cNvPicPr preferRelativeResize="0"/>
          <p:nvPr/>
        </p:nvPicPr>
        <p:blipFill rotWithShape="1">
          <a:blip r:embed="rId12">
            <a:alphaModFix/>
          </a:blip>
          <a:srcRect/>
          <a:stretch/>
        </p:blipFill>
        <p:spPr>
          <a:xfrm>
            <a:off x="281521" y="1436184"/>
            <a:ext cx="2831755" cy="1131261"/>
          </a:xfrm>
          <a:prstGeom prst="rect">
            <a:avLst/>
          </a:prstGeom>
          <a:noFill/>
          <a:ln>
            <a:noFill/>
          </a:ln>
        </p:spPr>
      </p:pic>
      <p:pic>
        <p:nvPicPr>
          <p:cNvPr id="2" name="Picture 7" descr="A picture containing text, indoor, posing, screenshot&#10;&#10;Description automatically generated">
            <a:extLst>
              <a:ext uri="{FF2B5EF4-FFF2-40B4-BE49-F238E27FC236}">
                <a16:creationId xmlns:a16="http://schemas.microsoft.com/office/drawing/2014/main" id="{0957A9B7-96FC-E214-69C9-09EB00CD9B92}"/>
              </a:ext>
            </a:extLst>
          </p:cNvPr>
          <p:cNvPicPr>
            <a:picLocks noChangeAspect="1"/>
          </p:cNvPicPr>
          <p:nvPr/>
        </p:nvPicPr>
        <p:blipFill rotWithShape="1">
          <a:blip r:embed="rId13"/>
          <a:srcRect l="3162" t="16668" r="6069" b="3176"/>
          <a:stretch/>
        </p:blipFill>
        <p:spPr>
          <a:xfrm>
            <a:off x="1383725" y="5421256"/>
            <a:ext cx="2655783" cy="131921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324"/>
                                        </p:tgtEl>
                                      </p:cBhvr>
                                    </p:animEffect>
                                    <p:set>
                                      <p:cBhvr>
                                        <p:cTn id="7" dur="1" fill="hold">
                                          <p:stCondLst>
                                            <p:cond delay="500"/>
                                          </p:stCondLst>
                                        </p:cTn>
                                        <p:tgtEl>
                                          <p:spTgt spid="324"/>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327"/>
                                        </p:tgtEl>
                                        <p:attrNameLst>
                                          <p:attrName>style.visibility</p:attrName>
                                        </p:attrNameLst>
                                      </p:cBhvr>
                                      <p:to>
                                        <p:strVal val="visible"/>
                                      </p:to>
                                    </p:set>
                                    <p:animEffect transition="in" filter="fade">
                                      <p:cBhvr>
                                        <p:cTn id="10" dur="500"/>
                                        <p:tgtEl>
                                          <p:spTgt spid="327"/>
                                        </p:tgtEl>
                                      </p:cBhvr>
                                    </p:animEffect>
                                  </p:childTnLst>
                                </p:cTn>
                              </p:par>
                              <p:par>
                                <p:cTn id="11" presetID="10" presetClass="entr" presetSubtype="0" fill="hold" nodeType="withEffect">
                                  <p:stCondLst>
                                    <p:cond delay="0"/>
                                  </p:stCondLst>
                                  <p:childTnLst>
                                    <p:set>
                                      <p:cBhvr>
                                        <p:cTn id="12" dur="1" fill="hold">
                                          <p:stCondLst>
                                            <p:cond delay="0"/>
                                          </p:stCondLst>
                                        </p:cTn>
                                        <p:tgtEl>
                                          <p:spTgt spid="328"/>
                                        </p:tgtEl>
                                        <p:attrNameLst>
                                          <p:attrName>style.visibility</p:attrName>
                                        </p:attrNameLst>
                                      </p:cBhvr>
                                      <p:to>
                                        <p:strVal val="visible"/>
                                      </p:to>
                                    </p:set>
                                    <p:animEffect transition="in" filter="fade">
                                      <p:cBhvr>
                                        <p:cTn id="13" dur="500"/>
                                        <p:tgtEl>
                                          <p:spTgt spid="328"/>
                                        </p:tgtEl>
                                      </p:cBhvr>
                                    </p:animEffect>
                                  </p:childTnLst>
                                </p:cTn>
                              </p:par>
                              <p:par>
                                <p:cTn id="14" presetID="10" presetClass="entr" presetSubtype="0" fill="hold" nodeType="withEffect">
                                  <p:stCondLst>
                                    <p:cond delay="0"/>
                                  </p:stCondLst>
                                  <p:childTnLst>
                                    <p:set>
                                      <p:cBhvr>
                                        <p:cTn id="15" dur="1" fill="hold">
                                          <p:stCondLst>
                                            <p:cond delay="0"/>
                                          </p:stCondLst>
                                        </p:cTn>
                                        <p:tgtEl>
                                          <p:spTgt spid="329"/>
                                        </p:tgtEl>
                                        <p:attrNameLst>
                                          <p:attrName>style.visibility</p:attrName>
                                        </p:attrNameLst>
                                      </p:cBhvr>
                                      <p:to>
                                        <p:strVal val="visible"/>
                                      </p:to>
                                    </p:set>
                                    <p:animEffect transition="in" filter="fade">
                                      <p:cBhvr>
                                        <p:cTn id="16" dur="500"/>
                                        <p:tgtEl>
                                          <p:spTgt spid="329"/>
                                        </p:tgtEl>
                                      </p:cBhvr>
                                    </p:animEffect>
                                  </p:childTnLst>
                                </p:cTn>
                              </p:par>
                              <p:par>
                                <p:cTn id="17" presetID="10" presetClass="entr" presetSubtype="0" fill="hold" nodeType="withEffect">
                                  <p:stCondLst>
                                    <p:cond delay="0"/>
                                  </p:stCondLst>
                                  <p:childTnLst>
                                    <p:set>
                                      <p:cBhvr>
                                        <p:cTn id="18" dur="1" fill="hold">
                                          <p:stCondLst>
                                            <p:cond delay="0"/>
                                          </p:stCondLst>
                                        </p:cTn>
                                        <p:tgtEl>
                                          <p:spTgt spid="330"/>
                                        </p:tgtEl>
                                        <p:attrNameLst>
                                          <p:attrName>style.visibility</p:attrName>
                                        </p:attrNameLst>
                                      </p:cBhvr>
                                      <p:to>
                                        <p:strVal val="visible"/>
                                      </p:to>
                                    </p:set>
                                    <p:animEffect transition="in" filter="fade">
                                      <p:cBhvr>
                                        <p:cTn id="19" dur="500"/>
                                        <p:tgtEl>
                                          <p:spTgt spid="330"/>
                                        </p:tgtEl>
                                      </p:cBhvr>
                                    </p:animEffect>
                                  </p:childTnLst>
                                </p:cTn>
                              </p:par>
                              <p:par>
                                <p:cTn id="20" presetID="10" presetClass="entr" presetSubtype="0" fill="hold" nodeType="withEffect">
                                  <p:stCondLst>
                                    <p:cond delay="0"/>
                                  </p:stCondLst>
                                  <p:childTnLst>
                                    <p:set>
                                      <p:cBhvr>
                                        <p:cTn id="21" dur="1" fill="hold">
                                          <p:stCondLst>
                                            <p:cond delay="0"/>
                                          </p:stCondLst>
                                        </p:cTn>
                                        <p:tgtEl>
                                          <p:spTgt spid="331"/>
                                        </p:tgtEl>
                                        <p:attrNameLst>
                                          <p:attrName>style.visibility</p:attrName>
                                        </p:attrNameLst>
                                      </p:cBhvr>
                                      <p:to>
                                        <p:strVal val="visible"/>
                                      </p:to>
                                    </p:set>
                                    <p:animEffect transition="in" filter="fade">
                                      <p:cBhvr>
                                        <p:cTn id="22" dur="500"/>
                                        <p:tgtEl>
                                          <p:spTgt spid="331"/>
                                        </p:tgtEl>
                                      </p:cBhvr>
                                    </p:animEffect>
                                  </p:childTnLst>
                                </p:cTn>
                              </p:par>
                              <p:par>
                                <p:cTn id="23" presetID="10" presetClass="entr" presetSubtype="0" fill="hold" nodeType="withEffect">
                                  <p:stCondLst>
                                    <p:cond delay="0"/>
                                  </p:stCondLst>
                                  <p:childTnLst>
                                    <p:set>
                                      <p:cBhvr>
                                        <p:cTn id="24" dur="1" fill="hold">
                                          <p:stCondLst>
                                            <p:cond delay="0"/>
                                          </p:stCondLst>
                                        </p:cTn>
                                        <p:tgtEl>
                                          <p:spTgt spid="332"/>
                                        </p:tgtEl>
                                        <p:attrNameLst>
                                          <p:attrName>style.visibility</p:attrName>
                                        </p:attrNameLst>
                                      </p:cBhvr>
                                      <p:to>
                                        <p:strVal val="visible"/>
                                      </p:to>
                                    </p:set>
                                    <p:animEffect transition="in" filter="fade">
                                      <p:cBhvr>
                                        <p:cTn id="25" dur="500"/>
                                        <p:tgtEl>
                                          <p:spTgt spid="332"/>
                                        </p:tgtEl>
                                      </p:cBhvr>
                                    </p:animEffect>
                                  </p:childTnLst>
                                </p:cTn>
                              </p:par>
                              <p:par>
                                <p:cTn id="26" presetID="10" presetClass="entr" presetSubtype="0" fill="hold" nodeType="withEffect">
                                  <p:stCondLst>
                                    <p:cond delay="0"/>
                                  </p:stCondLst>
                                  <p:childTnLst>
                                    <p:set>
                                      <p:cBhvr>
                                        <p:cTn id="27" dur="1" fill="hold">
                                          <p:stCondLst>
                                            <p:cond delay="0"/>
                                          </p:stCondLst>
                                        </p:cTn>
                                        <p:tgtEl>
                                          <p:spTgt spid="333"/>
                                        </p:tgtEl>
                                        <p:attrNameLst>
                                          <p:attrName>style.visibility</p:attrName>
                                        </p:attrNameLst>
                                      </p:cBhvr>
                                      <p:to>
                                        <p:strVal val="visible"/>
                                      </p:to>
                                    </p:set>
                                    <p:animEffect transition="in" filter="fade">
                                      <p:cBhvr>
                                        <p:cTn id="28" dur="500"/>
                                        <p:tgtEl>
                                          <p:spTgt spid="333"/>
                                        </p:tgtEl>
                                      </p:cBhvr>
                                    </p:animEffect>
                                  </p:childTnLst>
                                </p:cTn>
                              </p:par>
                              <p:par>
                                <p:cTn id="29" presetID="10" presetClass="entr" presetSubtype="0" fill="hold" nodeType="withEffect">
                                  <p:stCondLst>
                                    <p:cond delay="0"/>
                                  </p:stCondLst>
                                  <p:childTnLst>
                                    <p:set>
                                      <p:cBhvr>
                                        <p:cTn id="30" dur="1" fill="hold">
                                          <p:stCondLst>
                                            <p:cond delay="0"/>
                                          </p:stCondLst>
                                        </p:cTn>
                                        <p:tgtEl>
                                          <p:spTgt spid="334"/>
                                        </p:tgtEl>
                                        <p:attrNameLst>
                                          <p:attrName>style.visibility</p:attrName>
                                        </p:attrNameLst>
                                      </p:cBhvr>
                                      <p:to>
                                        <p:strVal val="visible"/>
                                      </p:to>
                                    </p:set>
                                    <p:animEffect transition="in" filter="fade">
                                      <p:cBhvr>
                                        <p:cTn id="31" dur="500"/>
                                        <p:tgtEl>
                                          <p:spTgt spid="334"/>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7FD43525-57B1-1E87-474F-7924D760E45F}"/>
              </a:ext>
            </a:extLst>
          </p:cNvPr>
          <p:cNvPicPr>
            <a:picLocks noChangeAspect="1"/>
          </p:cNvPicPr>
          <p:nvPr/>
        </p:nvPicPr>
        <p:blipFill>
          <a:blip r:embed="rId2"/>
          <a:stretch>
            <a:fillRect/>
          </a:stretch>
        </p:blipFill>
        <p:spPr>
          <a:xfrm>
            <a:off x="3608962" y="2750762"/>
            <a:ext cx="5535038" cy="3898152"/>
          </a:xfrm>
          <a:prstGeom prst="rect">
            <a:avLst/>
          </a:prstGeom>
        </p:spPr>
      </p:pic>
      <p:pic>
        <p:nvPicPr>
          <p:cNvPr id="1026" name="Picture 2" descr="DeepSeek vs. ChatGPT: A Comprehensive Comparison | Wind Amiras">
            <a:extLst>
              <a:ext uri="{FF2B5EF4-FFF2-40B4-BE49-F238E27FC236}">
                <a16:creationId xmlns:a16="http://schemas.microsoft.com/office/drawing/2014/main" id="{DF35AB2D-F7EB-7157-6143-5A5DB7A449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0379" y="790372"/>
            <a:ext cx="2847975" cy="1600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9604471"/>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Tema de Offic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77</TotalTime>
  <Words>2743</Words>
  <Application>Microsoft Office PowerPoint</Application>
  <PresentationFormat>Presentación en pantalla (4:3)</PresentationFormat>
  <Paragraphs>347</Paragraphs>
  <Slides>48</Slides>
  <Notes>46</Notes>
  <HiddenSlides>0</HiddenSlides>
  <MMClips>0</MMClips>
  <ScaleCrop>false</ScaleCrop>
  <HeadingPairs>
    <vt:vector size="6" baseType="variant">
      <vt:variant>
        <vt:lpstr>Fuentes usadas</vt:lpstr>
      </vt:variant>
      <vt:variant>
        <vt:i4>4</vt:i4>
      </vt:variant>
      <vt:variant>
        <vt:lpstr>Tema</vt:lpstr>
      </vt:variant>
      <vt:variant>
        <vt:i4>3</vt:i4>
      </vt:variant>
      <vt:variant>
        <vt:lpstr>Títulos de diapositiva</vt:lpstr>
      </vt:variant>
      <vt:variant>
        <vt:i4>48</vt:i4>
      </vt:variant>
    </vt:vector>
  </HeadingPairs>
  <TitlesOfParts>
    <vt:vector size="55" baseType="lpstr">
      <vt:lpstr>Arial</vt:lpstr>
      <vt:lpstr>Calibri</vt:lpstr>
      <vt:lpstr>Consolas</vt:lpstr>
      <vt:lpstr>Courier New</vt:lpstr>
      <vt:lpstr>Office Theme</vt:lpstr>
      <vt:lpstr>Office Theme</vt:lpstr>
      <vt:lpstr>1_Tema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Modelo de ejecución (interpretación)</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bnestor</dc:creator>
  <cp:lastModifiedBy>Diego Stalder</cp:lastModifiedBy>
  <cp:revision>7</cp:revision>
  <dcterms:modified xsi:type="dcterms:W3CDTF">2025-02-02T23:21:03Z</dcterms:modified>
</cp:coreProperties>
</file>